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wmf" ContentType="image/x-wmf"/>
  <Default Extension="tiff" ContentType="image/tif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534" r:id="rId3"/>
    <p:sldId id="588" r:id="rId5"/>
    <p:sldId id="537" r:id="rId6"/>
    <p:sldId id="590" r:id="rId7"/>
    <p:sldId id="662" r:id="rId8"/>
    <p:sldId id="663" r:id="rId9"/>
    <p:sldId id="597" r:id="rId10"/>
    <p:sldId id="709" r:id="rId11"/>
    <p:sldId id="717" r:id="rId12"/>
    <p:sldId id="687" r:id="rId13"/>
    <p:sldId id="726" r:id="rId14"/>
    <p:sldId id="804" r:id="rId15"/>
    <p:sldId id="735" r:id="rId16"/>
    <p:sldId id="817" r:id="rId17"/>
    <p:sldId id="776" r:id="rId18"/>
    <p:sldId id="720" r:id="rId19"/>
    <p:sldId id="751" r:id="rId20"/>
    <p:sldId id="758" r:id="rId21"/>
    <p:sldId id="742" r:id="rId22"/>
    <p:sldId id="673" r:id="rId23"/>
    <p:sldId id="703" r:id="rId24"/>
    <p:sldId id="749" r:id="rId25"/>
    <p:sldId id="767" r:id="rId26"/>
  </p:sldIdLst>
  <p:sldSz cx="12190095" cy="6858000"/>
  <p:notesSz cx="6794500" cy="9906000"/>
  <p:custDataLst>
    <p:tags r:id="rId32"/>
  </p:custDataLst>
  <p:defaultTextStyle>
    <a:defPPr>
      <a:defRPr lang="zh-CN"/>
    </a:defPPr>
    <a:lvl1pPr marL="0" algn="l" defTabSz="912495" rtl="0" eaLnBrk="1" latinLnBrk="0" hangingPunct="1">
      <a:defRPr sz="1800" kern="1200">
        <a:solidFill>
          <a:schemeClr val="tx1"/>
        </a:solidFill>
        <a:latin typeface="+mn-lt"/>
        <a:ea typeface="+mn-ea"/>
        <a:cs typeface="+mn-cs"/>
      </a:defRPr>
    </a:lvl1pPr>
    <a:lvl2pPr marL="455930" algn="l" defTabSz="912495" rtl="0" eaLnBrk="1" latinLnBrk="0" hangingPunct="1">
      <a:defRPr sz="1800" kern="1200">
        <a:solidFill>
          <a:schemeClr val="tx1"/>
        </a:solidFill>
        <a:latin typeface="+mn-lt"/>
        <a:ea typeface="+mn-ea"/>
        <a:cs typeface="+mn-cs"/>
      </a:defRPr>
    </a:lvl2pPr>
    <a:lvl3pPr marL="912495" algn="l" defTabSz="912495" rtl="0" eaLnBrk="1" latinLnBrk="0" hangingPunct="1">
      <a:defRPr sz="1800" kern="1200">
        <a:solidFill>
          <a:schemeClr val="tx1"/>
        </a:solidFill>
        <a:latin typeface="+mn-lt"/>
        <a:ea typeface="+mn-ea"/>
        <a:cs typeface="+mn-cs"/>
      </a:defRPr>
    </a:lvl3pPr>
    <a:lvl4pPr marL="1368425" algn="l" defTabSz="912495" rtl="0" eaLnBrk="1" latinLnBrk="0" hangingPunct="1">
      <a:defRPr sz="1800" kern="1200">
        <a:solidFill>
          <a:schemeClr val="tx1"/>
        </a:solidFill>
        <a:latin typeface="+mn-lt"/>
        <a:ea typeface="+mn-ea"/>
        <a:cs typeface="+mn-cs"/>
      </a:defRPr>
    </a:lvl4pPr>
    <a:lvl5pPr marL="1824355" algn="l" defTabSz="912495" rtl="0" eaLnBrk="1" latinLnBrk="0" hangingPunct="1">
      <a:defRPr sz="1800" kern="1200">
        <a:solidFill>
          <a:schemeClr val="tx1"/>
        </a:solidFill>
        <a:latin typeface="+mn-lt"/>
        <a:ea typeface="+mn-ea"/>
        <a:cs typeface="+mn-cs"/>
      </a:defRPr>
    </a:lvl5pPr>
    <a:lvl6pPr marL="2280285" algn="l" defTabSz="912495" rtl="0" eaLnBrk="1" latinLnBrk="0" hangingPunct="1">
      <a:defRPr sz="1800" kern="1200">
        <a:solidFill>
          <a:schemeClr val="tx1"/>
        </a:solidFill>
        <a:latin typeface="+mn-lt"/>
        <a:ea typeface="+mn-ea"/>
        <a:cs typeface="+mn-cs"/>
      </a:defRPr>
    </a:lvl6pPr>
    <a:lvl7pPr marL="2736215" algn="l" defTabSz="912495" rtl="0" eaLnBrk="1" latinLnBrk="0" hangingPunct="1">
      <a:defRPr sz="1800" kern="1200">
        <a:solidFill>
          <a:schemeClr val="tx1"/>
        </a:solidFill>
        <a:latin typeface="+mn-lt"/>
        <a:ea typeface="+mn-ea"/>
        <a:cs typeface="+mn-cs"/>
      </a:defRPr>
    </a:lvl7pPr>
    <a:lvl8pPr marL="3192780" algn="l" defTabSz="912495" rtl="0" eaLnBrk="1" latinLnBrk="0" hangingPunct="1">
      <a:defRPr sz="1800" kern="1200">
        <a:solidFill>
          <a:schemeClr val="tx1"/>
        </a:solidFill>
        <a:latin typeface="+mn-lt"/>
        <a:ea typeface="+mn-ea"/>
        <a:cs typeface="+mn-cs"/>
      </a:defRPr>
    </a:lvl8pPr>
    <a:lvl9pPr marL="3648710" algn="l" defTabSz="91249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2" userDrawn="1">
          <p15:clr>
            <a:srgbClr val="A4A3A4"/>
          </p15:clr>
        </p15:guide>
        <p15:guide id="2" pos="37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静茹"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C913"/>
    <a:srgbClr val="FFFFFF"/>
    <a:srgbClr val="4DD60C"/>
    <a:srgbClr val="FDF731"/>
    <a:srgbClr val="40AFFF"/>
    <a:srgbClr val="1BE8F5"/>
    <a:srgbClr val="0000FF"/>
    <a:srgbClr val="F3541A"/>
    <a:srgbClr val="EC122B"/>
    <a:srgbClr val="D8C7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52" autoAdjust="0"/>
    <p:restoredTop sz="95388" autoAdjust="0"/>
  </p:normalViewPr>
  <p:slideViewPr>
    <p:cSldViewPr>
      <p:cViewPr varScale="1">
        <p:scale>
          <a:sx n="83" d="100"/>
          <a:sy n="83" d="100"/>
        </p:scale>
        <p:origin x="72" y="187"/>
      </p:cViewPr>
      <p:guideLst>
        <p:guide orient="horz" pos="2052"/>
        <p:guide pos="3782"/>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295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7.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7" Type="http://schemas.openxmlformats.org/officeDocument/2006/relationships/image" Target="../media/image49.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7021" cy="538439"/>
          </a:xfrm>
          <a:prstGeom prst="rect">
            <a:avLst/>
          </a:prstGeom>
        </p:spPr>
        <p:txBody>
          <a:bodyPr vert="horz" lIns="91440" tIns="45720" rIns="91440" bIns="45720" rtlCol="0"/>
          <a:lstStyle>
            <a:lvl1pPr algn="l">
              <a:defRPr sz="1180"/>
            </a:lvl1pPr>
          </a:lstStyle>
          <a:p>
            <a:endParaRPr lang="zh-CN" altLang="en-US"/>
          </a:p>
        </p:txBody>
      </p:sp>
      <p:sp>
        <p:nvSpPr>
          <p:cNvPr id="3" name="日期占位符 2"/>
          <p:cNvSpPr>
            <a:spLocks noGrp="1"/>
          </p:cNvSpPr>
          <p:nvPr>
            <p:ph type="dt" sz="quarter" idx="1"/>
          </p:nvPr>
        </p:nvSpPr>
        <p:spPr>
          <a:xfrm>
            <a:off x="3813009" y="0"/>
            <a:ext cx="2917021" cy="538439"/>
          </a:xfrm>
          <a:prstGeom prst="rect">
            <a:avLst/>
          </a:prstGeom>
        </p:spPr>
        <p:txBody>
          <a:bodyPr vert="horz" lIns="91440" tIns="45720" rIns="91440" bIns="45720" rtlCol="0"/>
          <a:lstStyle>
            <a:lvl1pPr algn="r">
              <a:defRPr sz="118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193062"/>
            <a:ext cx="2917021" cy="538438"/>
          </a:xfrm>
          <a:prstGeom prst="rect">
            <a:avLst/>
          </a:prstGeom>
        </p:spPr>
        <p:txBody>
          <a:bodyPr vert="horz" lIns="91440" tIns="45720" rIns="91440" bIns="45720" rtlCol="0" anchor="b"/>
          <a:lstStyle>
            <a:lvl1pPr algn="l">
              <a:defRPr sz="1180"/>
            </a:lvl1pPr>
          </a:lstStyle>
          <a:p>
            <a:endParaRPr lang="zh-CN" altLang="en-US"/>
          </a:p>
        </p:txBody>
      </p:sp>
      <p:sp>
        <p:nvSpPr>
          <p:cNvPr id="5" name="灯片编号占位符 4"/>
          <p:cNvSpPr>
            <a:spLocks noGrp="1"/>
          </p:cNvSpPr>
          <p:nvPr>
            <p:ph type="sldNum" sz="quarter" idx="3"/>
          </p:nvPr>
        </p:nvSpPr>
        <p:spPr>
          <a:xfrm>
            <a:off x="3813009" y="10193062"/>
            <a:ext cx="2917021" cy="538438"/>
          </a:xfrm>
          <a:prstGeom prst="rect">
            <a:avLst/>
          </a:prstGeom>
        </p:spPr>
        <p:txBody>
          <a:bodyPr vert="horz" lIns="91440" tIns="45720" rIns="91440" bIns="45720" rtlCol="0" anchor="b"/>
          <a:lstStyle>
            <a:lvl1pPr algn="r">
              <a:defRPr sz="118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645" y="0"/>
            <a:ext cx="2944283" cy="495300"/>
          </a:xfrm>
          <a:prstGeom prst="rect">
            <a:avLst/>
          </a:prstGeom>
        </p:spPr>
        <p:txBody>
          <a:bodyPr vert="horz" lIns="91440" tIns="45720" rIns="91440" bIns="45720" rtlCol="0"/>
          <a:lstStyle>
            <a:lvl1pPr algn="r">
              <a:defRPr sz="1200"/>
            </a:lvl1pPr>
          </a:lstStyle>
          <a:p>
            <a:fld id="{431E7DE6-0DC3-48A8-A73C-17E5A0A4E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6838" y="742950"/>
            <a:ext cx="6600825" cy="3714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5" y="9408981"/>
            <a:ext cx="2944283" cy="495300"/>
          </a:xfrm>
          <a:prstGeom prst="rect">
            <a:avLst/>
          </a:prstGeom>
        </p:spPr>
        <p:txBody>
          <a:bodyPr vert="horz" lIns="91440" tIns="45720" rIns="91440" bIns="45720" rtlCol="0" anchor="b"/>
          <a:lstStyle>
            <a:lvl1pPr algn="r">
              <a:defRPr sz="1200"/>
            </a:lvl1pPr>
          </a:lstStyle>
          <a:p>
            <a:fld id="{5801EDFA-64A6-4001-B6CF-2D33DFDC1E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01EDFA-64A6-4001-B6CF-2D33DFDC1E3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363"/>
            <a:ext cx="9142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3802" y="3602038"/>
            <a:ext cx="9142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125"/>
            <a:ext cx="2628558"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091" y="365125"/>
            <a:ext cx="7733293"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15" name="组合 6"/>
          <p:cNvGrpSpPr/>
          <p:nvPr userDrawn="1"/>
        </p:nvGrpSpPr>
        <p:grpSpPr bwMode="auto">
          <a:xfrm>
            <a:off x="0" y="188640"/>
            <a:ext cx="1001713" cy="522288"/>
            <a:chOff x="0" y="0"/>
            <a:chExt cx="1988458" cy="522515"/>
          </a:xfrm>
        </p:grpSpPr>
        <p:sp>
          <p:nvSpPr>
            <p:cNvPr id="16" name="矩形 3"/>
            <p:cNvSpPr>
              <a:spLocks noChangeArrowheads="1"/>
            </p:cNvSpPr>
            <p:nvPr/>
          </p:nvSpPr>
          <p:spPr bwMode="auto">
            <a:xfrm>
              <a:off x="0" y="0"/>
              <a:ext cx="1988458" cy="52251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直角三角形 16"/>
            <p:cNvSpPr>
              <a:spLocks noChangeArrowheads="1"/>
            </p:cNvSpPr>
            <p:nvPr/>
          </p:nvSpPr>
          <p:spPr bwMode="auto">
            <a:xfrm flipH="1">
              <a:off x="0" y="1"/>
              <a:ext cx="1988458" cy="522514"/>
            </a:xfrm>
            <a:prstGeom prst="rtTriangle">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18" name="矩形 17"/>
          <p:cNvSpPr/>
          <p:nvPr userDrawn="1"/>
        </p:nvSpPr>
        <p:spPr>
          <a:xfrm>
            <a:off x="1001714" y="404664"/>
            <a:ext cx="11188700" cy="306264"/>
          </a:xfrm>
          <a:prstGeom prst="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lang="zh-CN" altLang="en-US" sz="1600" b="1" i="0" dirty="0" smtClean="0">
              <a:solidFill>
                <a:schemeClr val="accent3">
                  <a:lumMod val="75000"/>
                </a:schemeClr>
              </a:solidFill>
              <a:effectLst/>
              <a:latin typeface="Eras Bold ITC" panose="020B0907030504020204" pitchFamily="34" charset="0"/>
            </a:endParaRPr>
          </a:p>
        </p:txBody>
      </p:sp>
      <p:sp>
        <p:nvSpPr>
          <p:cNvPr id="27" name="矩形 26"/>
          <p:cNvSpPr/>
          <p:nvPr userDrawn="1"/>
        </p:nvSpPr>
        <p:spPr>
          <a:xfrm>
            <a:off x="5735166" y="449783"/>
            <a:ext cx="184731" cy="369332"/>
          </a:xfrm>
          <a:prstGeom prst="rect">
            <a:avLst/>
          </a:prstGeom>
        </p:spPr>
        <p:txBody>
          <a:bodyPr wrap="none">
            <a:spAutoFit/>
          </a:bodyPr>
          <a:lstStyle/>
          <a:p>
            <a:endParaRPr lang="zh-CN" altLang="en-US" sz="1800" b="1" i="0" dirty="0">
              <a:solidFill>
                <a:schemeClr val="accent2">
                  <a:lumMod val="75000"/>
                </a:schemeClr>
              </a:solidFill>
              <a:effectLst/>
              <a:latin typeface="EuroRoman" panose="00000400000000000000" charset="0"/>
            </a:endParaRPr>
          </a:p>
        </p:txBody>
      </p:sp>
      <p:grpSp>
        <p:nvGrpSpPr>
          <p:cNvPr id="37" name="组合 36"/>
          <p:cNvGrpSpPr/>
          <p:nvPr userDrawn="1"/>
        </p:nvGrpSpPr>
        <p:grpSpPr>
          <a:xfrm>
            <a:off x="10199662" y="6352959"/>
            <a:ext cx="1876814" cy="706386"/>
            <a:chOff x="9625016" y="6352959"/>
            <a:chExt cx="1876814" cy="706386"/>
          </a:xfrm>
        </p:grpSpPr>
        <p:sp>
          <p:nvSpPr>
            <p:cNvPr id="38" name="矩形 37"/>
            <p:cNvSpPr/>
            <p:nvPr userDrawn="1"/>
          </p:nvSpPr>
          <p:spPr>
            <a:xfrm rot="18900000">
              <a:off x="10502847" y="6352959"/>
              <a:ext cx="413792" cy="413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vantGarde Md BT" pitchFamily="34" charset="0"/>
              </a:endParaRPr>
            </a:p>
          </p:txBody>
        </p:sp>
        <p:sp>
          <p:nvSpPr>
            <p:cNvPr id="39"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0" name="矩形 39"/>
            <p:cNvSpPr/>
            <p:nvPr userDrawn="1"/>
          </p:nvSpPr>
          <p:spPr>
            <a:xfrm rot="18900000">
              <a:off x="11088038" y="6352959"/>
              <a:ext cx="413792" cy="4137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09739"/>
            <a:ext cx="10514231"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742" y="4589464"/>
            <a:ext cx="1051423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091" y="1825625"/>
            <a:ext cx="5180926"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1396" y="1825625"/>
            <a:ext cx="5180926"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126"/>
            <a:ext cx="10514231"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679" y="1681163"/>
            <a:ext cx="51571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679" y="2505075"/>
            <a:ext cx="5157116"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1397" y="1681163"/>
            <a:ext cx="51825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1397" y="2505075"/>
            <a:ext cx="5182513"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200"/>
            <a:ext cx="39317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679" y="2057400"/>
            <a:ext cx="39317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200"/>
            <a:ext cx="39317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426"/>
            <a:ext cx="617139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hasCustomPrompt="1"/>
          </p:nvPr>
        </p:nvSpPr>
        <p:spPr>
          <a:xfrm>
            <a:off x="839679" y="2057400"/>
            <a:ext cx="39317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199765" indent="0">
              <a:buNone/>
              <a:defRPr sz="1000"/>
            </a:lvl8pPr>
            <a:lvl9pPr marL="3656965"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C0CC8C48-58F3-41DE-8225-6A58F98AFA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6D4F8A-EF0B-4F90-9F69-1F31D60A09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C8C48-58F3-41DE-8225-6A58F98AFA30}" type="datetimeFigureOut">
              <a:rPr lang="zh-CN" altLang="en-US" smtClean="0"/>
            </a:fld>
            <a:endParaRPr lang="zh-CN" altLang="en-US"/>
          </a:p>
        </p:txBody>
      </p:sp>
      <p:sp>
        <p:nvSpPr>
          <p:cNvPr id="5" name="页脚占位符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D4F8A-EF0B-4F90-9F69-1F31D60A09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8.wmf"/><Relationship Id="rId7" Type="http://schemas.openxmlformats.org/officeDocument/2006/relationships/oleObject" Target="../embeddings/oleObject6.bin"/><Relationship Id="rId6" Type="http://schemas.openxmlformats.org/officeDocument/2006/relationships/image" Target="../media/image27.wmf"/><Relationship Id="rId5" Type="http://schemas.openxmlformats.org/officeDocument/2006/relationships/oleObject" Target="../embeddings/oleObject5.bin"/><Relationship Id="rId4" Type="http://schemas.openxmlformats.org/officeDocument/2006/relationships/image" Target="../media/image26.emf"/><Relationship Id="rId3" Type="http://schemas.openxmlformats.org/officeDocument/2006/relationships/image" Target="../media/image25.tiff"/><Relationship Id="rId2" Type="http://schemas.openxmlformats.org/officeDocument/2006/relationships/image" Target="../media/image24.jpeg"/><Relationship Id="rId10" Type="http://schemas.openxmlformats.org/officeDocument/2006/relationships/vmlDrawing" Target="../drawings/vmlDrawing3.v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5.emf"/><Relationship Id="rId3" Type="http://schemas.openxmlformats.org/officeDocument/2006/relationships/image" Target="../media/image31.emf"/><Relationship Id="rId2" Type="http://schemas.openxmlformats.org/officeDocument/2006/relationships/image" Target="../media/image33.emf"/><Relationship Id="rId1" Type="http://schemas.openxmlformats.org/officeDocument/2006/relationships/image" Target="../media/image34.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image" Target="../media/image36.emf"/></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44.wmf"/><Relationship Id="rId7" Type="http://schemas.openxmlformats.org/officeDocument/2006/relationships/oleObject" Target="../embeddings/oleObject9.bin"/><Relationship Id="rId6" Type="http://schemas.openxmlformats.org/officeDocument/2006/relationships/image" Target="../media/image43.wmf"/><Relationship Id="rId5" Type="http://schemas.openxmlformats.org/officeDocument/2006/relationships/oleObject" Target="../embeddings/oleObject8.bin"/><Relationship Id="rId4" Type="http://schemas.openxmlformats.org/officeDocument/2006/relationships/image" Target="../media/image42.tiff"/><Relationship Id="rId3" Type="http://schemas.openxmlformats.org/officeDocument/2006/relationships/image" Target="../media/image41.emf"/><Relationship Id="rId20" Type="http://schemas.openxmlformats.org/officeDocument/2006/relationships/vmlDrawing" Target="../drawings/vmlDrawing5.vml"/><Relationship Id="rId2" Type="http://schemas.openxmlformats.org/officeDocument/2006/relationships/image" Target="../media/image40.emf"/><Relationship Id="rId19" Type="http://schemas.openxmlformats.org/officeDocument/2006/relationships/slideLayout" Target="../slideLayouts/slideLayout12.xml"/><Relationship Id="rId18" Type="http://schemas.openxmlformats.org/officeDocument/2006/relationships/image" Target="../media/image49.wmf"/><Relationship Id="rId17" Type="http://schemas.openxmlformats.org/officeDocument/2006/relationships/oleObject" Target="../embeddings/oleObject14.bin"/><Relationship Id="rId16" Type="http://schemas.openxmlformats.org/officeDocument/2006/relationships/image" Target="../media/image48.wmf"/><Relationship Id="rId15" Type="http://schemas.openxmlformats.org/officeDocument/2006/relationships/oleObject" Target="../embeddings/oleObject13.bin"/><Relationship Id="rId14" Type="http://schemas.openxmlformats.org/officeDocument/2006/relationships/image" Target="../media/image47.wmf"/><Relationship Id="rId13" Type="http://schemas.openxmlformats.org/officeDocument/2006/relationships/oleObject" Target="../embeddings/oleObject12.bin"/><Relationship Id="rId12" Type="http://schemas.openxmlformats.org/officeDocument/2006/relationships/image" Target="../media/image46.wmf"/><Relationship Id="rId11" Type="http://schemas.openxmlformats.org/officeDocument/2006/relationships/oleObject" Target="../embeddings/oleObject11.bin"/><Relationship Id="rId10" Type="http://schemas.openxmlformats.org/officeDocument/2006/relationships/image" Target="../media/image45.wmf"/><Relationship Id="rId1" Type="http://schemas.openxmlformats.org/officeDocument/2006/relationships/image" Target="../media/image39.emf"/></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tiff"/><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9.emf"/><Relationship Id="rId4" Type="http://schemas.openxmlformats.org/officeDocument/2006/relationships/image" Target="../media/image58.emf"/><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GI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3.emf"/><Relationship Id="rId3" Type="http://schemas.openxmlformats.org/officeDocument/2006/relationships/image" Target="../media/image62.png"/><Relationship Id="rId2" Type="http://schemas.openxmlformats.org/officeDocument/2006/relationships/image" Target="../media/image61.tiff"/><Relationship Id="rId1" Type="http://schemas.openxmlformats.org/officeDocument/2006/relationships/image" Target="../media/image60.png"/></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12.xml"/><Relationship Id="rId5" Type="http://schemas.openxmlformats.org/officeDocument/2006/relationships/image" Target="../media/image66.wmf"/><Relationship Id="rId4" Type="http://schemas.openxmlformats.org/officeDocument/2006/relationships/oleObject" Target="../embeddings/oleObject16.bin"/><Relationship Id="rId3" Type="http://schemas.openxmlformats.org/officeDocument/2006/relationships/image" Target="../media/image65.wmf"/><Relationship Id="rId2" Type="http://schemas.openxmlformats.org/officeDocument/2006/relationships/oleObject" Target="../embeddings/oleObject15.bin"/><Relationship Id="rId1" Type="http://schemas.openxmlformats.org/officeDocument/2006/relationships/image" Target="../media/image64.tif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tif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tiff"/><Relationship Id="rId2" Type="http://schemas.openxmlformats.org/officeDocument/2006/relationships/tags" Target="../tags/tag1.xml"/><Relationship Id="rId1" Type="http://schemas.openxmlformats.org/officeDocument/2006/relationships/image" Target="../media/image8.em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image" Target="../media/image10.emf"/><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10.emf"/><Relationship Id="rId2" Type="http://schemas.openxmlformats.org/officeDocument/2006/relationships/image" Target="../media/image12.emf"/><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jpe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2.xml"/><Relationship Id="rId7" Type="http://schemas.openxmlformats.org/officeDocument/2006/relationships/image" Target="../media/image9.tiff"/><Relationship Id="rId6" Type="http://schemas.openxmlformats.org/officeDocument/2006/relationships/image" Target="../media/image18.emf"/><Relationship Id="rId5" Type="http://schemas.openxmlformats.org/officeDocument/2006/relationships/image" Target="../media/image17.wmf"/><Relationship Id="rId4" Type="http://schemas.openxmlformats.org/officeDocument/2006/relationships/oleObject" Target="../embeddings/oleObject1.bin"/><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2.wmf"/><Relationship Id="rId7" Type="http://schemas.openxmlformats.org/officeDocument/2006/relationships/oleObject" Target="../embeddings/oleObject4.bin"/><Relationship Id="rId6" Type="http://schemas.openxmlformats.org/officeDocument/2006/relationships/image" Target="../media/image21.wmf"/><Relationship Id="rId5" Type="http://schemas.openxmlformats.org/officeDocument/2006/relationships/oleObject" Target="../embeddings/oleObject3.bin"/><Relationship Id="rId4" Type="http://schemas.openxmlformats.org/officeDocument/2006/relationships/image" Target="../media/image20.tiff"/><Relationship Id="rId3" Type="http://schemas.openxmlformats.org/officeDocument/2006/relationships/image" Target="../media/image16.jpeg"/><Relationship Id="rId2" Type="http://schemas.openxmlformats.org/officeDocument/2006/relationships/image" Target="../media/image19.emf"/><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95" y="-188"/>
            <a:ext cx="12191206" cy="6857553"/>
          </a:xfrm>
          <a:prstGeom prst="rect">
            <a:avLst/>
          </a:prstGeom>
        </p:spPr>
      </p:pic>
      <p:cxnSp>
        <p:nvCxnSpPr>
          <p:cNvPr id="3" name="直接连接符 2"/>
          <p:cNvCxnSpPr/>
          <p:nvPr/>
        </p:nvCxnSpPr>
        <p:spPr>
          <a:xfrm flipV="1">
            <a:off x="0" y="1772816"/>
            <a:ext cx="12202465" cy="15680"/>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0795" y="1860673"/>
            <a:ext cx="12202465" cy="2469253"/>
          </a:xfrm>
          <a:prstGeom prst="rect">
            <a:avLst/>
          </a:prstGeom>
          <a:solidFill>
            <a:schemeClr val="tx1">
              <a:lumMod val="65000"/>
              <a:lumOff val="3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b="1">
              <a:ln w="22225">
                <a:solidFill>
                  <a:schemeClr val="accent2"/>
                </a:solidFill>
                <a:prstDash val="solid"/>
              </a:ln>
              <a:solidFill>
                <a:schemeClr val="accent2">
                  <a:lumMod val="40000"/>
                  <a:lumOff val="60000"/>
                </a:schemeClr>
              </a:solidFill>
              <a:effectLst/>
            </a:endParaRPr>
          </a:p>
        </p:txBody>
      </p:sp>
      <p:cxnSp>
        <p:nvCxnSpPr>
          <p:cNvPr id="5" name="直接连接符 4"/>
          <p:cNvCxnSpPr/>
          <p:nvPr/>
        </p:nvCxnSpPr>
        <p:spPr>
          <a:xfrm flipV="1">
            <a:off x="2540" y="4293096"/>
            <a:ext cx="12199981" cy="8179"/>
          </a:xfrm>
          <a:prstGeom prst="line">
            <a:avLst/>
          </a:prstGeom>
          <a:ln w="508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071008"/>
            <a:ext cx="12202001" cy="1783715"/>
          </a:xfrm>
          <a:prstGeom prst="rect">
            <a:avLst/>
          </a:prstGeom>
          <a:noFill/>
        </p:spPr>
        <p:txBody>
          <a:bodyPr wrap="square" rtlCol="0">
            <a:spAutoFit/>
          </a:bodyPr>
          <a:lstStyle/>
          <a:p>
            <a:pPr algn="ctr">
              <a:lnSpc>
                <a:spcPct val="125000"/>
              </a:lnSpc>
            </a:pPr>
            <a:r>
              <a:rPr lang="zh-CN" altLang="en-US" sz="4400" b="1" dirty="0" smtClean="0">
                <a:solidFill>
                  <a:schemeClr val="bg1"/>
                </a:solidFill>
                <a:latin typeface="黑体" panose="02010609060101010101" pitchFamily="49" charset="-122"/>
                <a:ea typeface="黑体" panose="02010609060101010101" pitchFamily="49" charset="-122"/>
              </a:rPr>
              <a:t>低轨卫星信号捕获算法</a:t>
            </a:r>
            <a:endParaRPr lang="zh-CN" altLang="en-US" sz="4400" b="1" dirty="0" smtClean="0">
              <a:solidFill>
                <a:schemeClr val="bg1"/>
              </a:solidFill>
              <a:latin typeface="黑体" panose="02010609060101010101" pitchFamily="49" charset="-122"/>
              <a:ea typeface="黑体" panose="02010609060101010101" pitchFamily="49" charset="-122"/>
            </a:endParaRPr>
          </a:p>
          <a:p>
            <a:pPr algn="ctr">
              <a:lnSpc>
                <a:spcPct val="125000"/>
              </a:lnSpc>
            </a:pPr>
            <a:r>
              <a:rPr lang="zh-CN" altLang="en-US" sz="4400" b="1" dirty="0" smtClean="0">
                <a:solidFill>
                  <a:schemeClr val="bg1"/>
                </a:solidFill>
                <a:latin typeface="黑体" panose="02010609060101010101" pitchFamily="49" charset="-122"/>
                <a:ea typeface="黑体" panose="02010609060101010101" pitchFamily="49" charset="-122"/>
              </a:rPr>
              <a:t>设计</a:t>
            </a:r>
            <a:r>
              <a:rPr lang="zh-CN" altLang="en-US" sz="4400" b="1" dirty="0" smtClean="0">
                <a:solidFill>
                  <a:schemeClr val="bg1"/>
                </a:solidFill>
                <a:latin typeface="黑体" panose="02010609060101010101" pitchFamily="49" charset="-122"/>
                <a:ea typeface="黑体" panose="02010609060101010101" pitchFamily="49" charset="-122"/>
              </a:rPr>
              <a:t>与</a:t>
            </a:r>
            <a:r>
              <a:rPr lang="zh-CN" altLang="en-US" sz="4400" b="1" dirty="0" smtClean="0">
                <a:solidFill>
                  <a:schemeClr val="bg1"/>
                </a:solidFill>
                <a:latin typeface="黑体" panose="02010609060101010101" pitchFamily="49" charset="-122"/>
                <a:ea typeface="黑体" panose="02010609060101010101" pitchFamily="49" charset="-122"/>
              </a:rPr>
              <a:t>仿真</a:t>
            </a:r>
            <a:endParaRPr lang="zh-CN" altLang="en-US" sz="4400" b="1" dirty="0" smtClean="0">
              <a:solidFill>
                <a:schemeClr val="bg1"/>
              </a:solidFill>
              <a:latin typeface="黑体" panose="02010609060101010101" pitchFamily="49" charset="-122"/>
              <a:ea typeface="黑体" panose="02010609060101010101" pitchFamily="49" charset="-122"/>
            </a:endParaRPr>
          </a:p>
        </p:txBody>
      </p:sp>
      <p:sp>
        <p:nvSpPr>
          <p:cNvPr id="14" name="文本框 13"/>
          <p:cNvSpPr txBox="1"/>
          <p:nvPr/>
        </p:nvSpPr>
        <p:spPr>
          <a:xfrm>
            <a:off x="7934325" y="4869815"/>
            <a:ext cx="4267835" cy="1568450"/>
          </a:xfrm>
          <a:prstGeom prst="rect">
            <a:avLst/>
          </a:prstGeom>
          <a:noFill/>
        </p:spPr>
        <p:txBody>
          <a:bodyPr wrap="square" rtlCol="0">
            <a:spAutoFit/>
          </a:bodyPr>
          <a:lstStyle/>
          <a:p>
            <a:pPr algn="l">
              <a:buClrTx/>
              <a:buSzTx/>
              <a:buFontTx/>
            </a:pPr>
            <a:r>
              <a:rPr lang="zh-CN" altLang="en-US" sz="2400" b="1" dirty="0" smtClean="0">
                <a:solidFill>
                  <a:schemeClr val="bg1"/>
                </a:solidFill>
                <a:latin typeface="微软雅黑" panose="020B0503020204020204" pitchFamily="34" charset="-122"/>
                <a:ea typeface="微软雅黑" panose="020B0503020204020204" pitchFamily="34" charset="-122"/>
              </a:rPr>
              <a:t>姓名：张浩冉</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algn="l">
              <a:buClrTx/>
              <a:buSzTx/>
              <a:buFontTx/>
            </a:pPr>
            <a:r>
              <a:rPr lang="zh-CN" altLang="en-US" sz="2400" b="1" dirty="0" smtClean="0">
                <a:solidFill>
                  <a:schemeClr val="bg1"/>
                </a:solidFill>
                <a:latin typeface="微软雅黑" panose="020B0503020204020204" pitchFamily="34" charset="-122"/>
                <a:ea typeface="微软雅黑" panose="020B0503020204020204" pitchFamily="34" charset="-122"/>
              </a:rPr>
              <a:t>导师：徐 颖 </a:t>
            </a:r>
            <a:endParaRPr lang="zh-CN" altLang="en-US" sz="2400" b="1" dirty="0" smtClean="0">
              <a:solidFill>
                <a:schemeClr val="bg1"/>
              </a:solidFill>
              <a:latin typeface="微软雅黑" panose="020B0503020204020204" pitchFamily="34" charset="-122"/>
              <a:ea typeface="微软雅黑" panose="020B0503020204020204" pitchFamily="34" charset="-122"/>
            </a:endParaRPr>
          </a:p>
          <a:p>
            <a:pPr algn="l">
              <a:buClrTx/>
              <a:buSzTx/>
              <a:buFontTx/>
            </a:pPr>
            <a:r>
              <a:rPr lang="zh-CN" altLang="en-US" sz="2400" b="1" dirty="0">
                <a:solidFill>
                  <a:schemeClr val="bg1"/>
                </a:solidFill>
                <a:latin typeface="微软雅黑" panose="020B0503020204020204" pitchFamily="34" charset="-122"/>
                <a:ea typeface="微软雅黑" panose="020B0503020204020204" pitchFamily="34" charset="-122"/>
              </a:rPr>
              <a:t>学号：</a:t>
            </a:r>
            <a:r>
              <a:rPr lang="en-US" altLang="zh-CN" sz="2400" b="1" dirty="0">
                <a:solidFill>
                  <a:schemeClr val="bg1"/>
                </a:solidFill>
                <a:latin typeface="微软雅黑" panose="020B0503020204020204" pitchFamily="34" charset="-122"/>
                <a:ea typeface="微软雅黑" panose="020B0503020204020204" pitchFamily="34" charset="-122"/>
              </a:rPr>
              <a:t>201928017227003</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l">
              <a:buClrTx/>
              <a:buSzTx/>
              <a:buFontTx/>
            </a:pPr>
            <a:r>
              <a:rPr lang="zh-CN" altLang="en-US" sz="2400" b="1" dirty="0">
                <a:solidFill>
                  <a:schemeClr val="bg1"/>
                </a:solidFill>
                <a:latin typeface="微软雅黑" panose="020B0503020204020204" pitchFamily="34" charset="-122"/>
                <a:ea typeface="微软雅黑" panose="020B0503020204020204" pitchFamily="34" charset="-122"/>
              </a:rPr>
              <a:t>年级：</a:t>
            </a:r>
            <a:r>
              <a:rPr lang="en-US" altLang="zh-CN" sz="2400" b="1" dirty="0">
                <a:solidFill>
                  <a:schemeClr val="bg1"/>
                </a:solidFill>
                <a:latin typeface="微软雅黑" panose="020B0503020204020204" pitchFamily="34" charset="-122"/>
                <a:ea typeface="微软雅黑" panose="020B0503020204020204" pitchFamily="34" charset="-122"/>
              </a:rPr>
              <a:t>2019</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125" y="5952490"/>
            <a:ext cx="4864735" cy="739140"/>
          </a:xfrm>
          <a:prstGeom prst="rect">
            <a:avLst/>
          </a:prstGeom>
        </p:spPr>
      </p:pic>
      <p:sp>
        <p:nvSpPr>
          <p:cNvPr id="12" name="TextBox 4"/>
          <p:cNvSpPr txBox="1"/>
          <p:nvPr/>
        </p:nvSpPr>
        <p:spPr>
          <a:xfrm>
            <a:off x="892769" y="588285"/>
            <a:ext cx="11054780" cy="460375"/>
          </a:xfrm>
          <a:prstGeom prst="rect">
            <a:avLst/>
          </a:prstGeom>
          <a:noFill/>
        </p:spPr>
        <p:txBody>
          <a:bodyPr wrap="square" rtlCol="0">
            <a:spAutoFit/>
          </a:bodyPr>
          <a:lstStyle/>
          <a:p>
            <a:pPr algn="ctr"/>
            <a:r>
              <a:rPr lang="en-US" altLang="zh-CN" sz="2400" b="1" kern="1400" spc="100" dirty="0" smtClean="0">
                <a:solidFill>
                  <a:schemeClr val="bg1"/>
                </a:solidFill>
                <a:latin typeface="黑体" panose="02010609060101010101" pitchFamily="49" charset="-122"/>
                <a:ea typeface="黑体" panose="02010609060101010101" pitchFamily="49" charset="-122"/>
                <a:cs typeface="+mn-ea"/>
                <a:sym typeface="+mn-lt"/>
              </a:rPr>
              <a:t>2020“</a:t>
            </a:r>
            <a:r>
              <a:rPr lang="zh-CN" altLang="en-US" sz="2400" b="1" kern="1400" spc="100" dirty="0" smtClean="0">
                <a:solidFill>
                  <a:schemeClr val="bg1"/>
                </a:solidFill>
                <a:latin typeface="黑体" panose="02010609060101010101" pitchFamily="49" charset="-122"/>
                <a:ea typeface="黑体" panose="02010609060101010101" pitchFamily="49" charset="-122"/>
                <a:cs typeface="+mn-ea"/>
                <a:sym typeface="+mn-lt"/>
              </a:rPr>
              <a:t>中国科学院空天信息创新研究院</a:t>
            </a:r>
            <a:r>
              <a:rPr lang="en-US" altLang="zh-CN" sz="2400" b="1" kern="1400" spc="100" dirty="0" smtClean="0">
                <a:solidFill>
                  <a:schemeClr val="bg1"/>
                </a:solidFill>
                <a:latin typeface="黑体" panose="02010609060101010101" pitchFamily="49" charset="-122"/>
                <a:ea typeface="黑体" panose="02010609060101010101" pitchFamily="49" charset="-122"/>
                <a:cs typeface="+mn-ea"/>
                <a:sym typeface="+mn-lt"/>
              </a:rPr>
              <a:t>”</a:t>
            </a:r>
            <a:r>
              <a:rPr lang="zh-CN" altLang="en-US" sz="2400" b="1" kern="1400" spc="100" dirty="0" smtClean="0">
                <a:solidFill>
                  <a:schemeClr val="bg1"/>
                </a:solidFill>
                <a:latin typeface="黑体" panose="02010609060101010101" pitchFamily="49" charset="-122"/>
                <a:ea typeface="黑体" panose="02010609060101010101" pitchFamily="49" charset="-122"/>
                <a:cs typeface="+mn-ea"/>
                <a:sym typeface="+mn-lt"/>
              </a:rPr>
              <a:t>硕士论文毕业答辩</a:t>
            </a:r>
            <a:endParaRPr lang="zh-CN" altLang="en-US" sz="2400" b="1" kern="1400" spc="100" dirty="0" smtClean="0">
              <a:solidFill>
                <a:schemeClr val="bg1"/>
              </a:solidFill>
              <a:latin typeface="黑体" panose="02010609060101010101" pitchFamily="49" charset="-122"/>
              <a:ea typeface="黑体" panose="02010609060101010101" pitchFamily="49" charset="-122"/>
              <a:cs typeface="+mn-ea"/>
              <a:sym typeface="+mn-lt"/>
            </a:endParaRPr>
          </a:p>
        </p:txBody>
      </p:sp>
      <p:pic>
        <p:nvPicPr>
          <p:cNvPr id="15" name="图片 14"/>
          <p:cNvPicPr>
            <a:picLocks noChangeAspect="1"/>
          </p:cNvPicPr>
          <p:nvPr/>
        </p:nvPicPr>
        <p:blipFill>
          <a:blip r:embed="rId3" cstate="print">
            <a:extLst>
              <a:ext uri="{BEBA8EAE-BF5A-486C-A8C5-ECC9F3942E4B}">
                <a14:imgProps xmlns:a14="http://schemas.microsoft.com/office/drawing/2010/main">
                  <a14:imgLayer r:embed="rId4">
                    <a14:imgEffect>
                      <a14:backgroundRemoval t="3667" b="97000" l="4000" r="95000">
                        <a14:foregroundMark x1="17667" y1="23667" x2="17333" y2="23333"/>
                        <a14:foregroundMark x1="20000" y1="26000" x2="7667" y2="48667"/>
                        <a14:foregroundMark x1="9000" y1="59333" x2="29333" y2="84667"/>
                        <a14:foregroundMark x1="25333" y1="18000" x2="65667" y2="9000"/>
                        <a14:foregroundMark x1="79667" y1="23000" x2="95333" y2="50333"/>
                        <a14:foregroundMark x1="90000" y1="66000" x2="54000" y2="92667"/>
                        <a14:foregroundMark x1="48000" y1="21000" x2="29000" y2="74333"/>
                        <a14:foregroundMark x1="61667" y1="23000" x2="54667" y2="90000"/>
                        <a14:foregroundMark x1="29667" y1="11333" x2="11000" y2="70333"/>
                        <a14:foregroundMark x1="26000" y1="11000" x2="4333" y2="46000"/>
                        <a14:foregroundMark x1="33667" y1="7667" x2="24333" y2="81333"/>
                        <a14:foregroundMark x1="64333" y1="25667" x2="77667" y2="65333"/>
                        <a14:foregroundMark x1="46000" y1="47333" x2="50333" y2="51667"/>
                        <a14:foregroundMark x1="35667" y1="93667" x2="51000" y2="97000"/>
                        <a14:foregroundMark x1="48000" y1="3667" x2="53333" y2="3667"/>
                        <a14:foregroundMark x1="37667" y1="24000" x2="47667" y2="21000"/>
                      </a14:backgroundRemoval>
                    </a14:imgEffect>
                  </a14:imgLayer>
                </a14:imgProps>
              </a:ext>
              <a:ext uri="{28A0092B-C50C-407E-A947-70E740481C1C}">
                <a14:useLocalDpi xmlns:a14="http://schemas.microsoft.com/office/drawing/2010/main" val="0"/>
              </a:ext>
            </a:extLst>
          </a:blip>
          <a:stretch>
            <a:fillRect/>
          </a:stretch>
        </p:blipFill>
        <p:spPr>
          <a:xfrm>
            <a:off x="334566" y="332656"/>
            <a:ext cx="996468" cy="9964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072" descr="绘图1"/>
          <p:cNvPicPr>
            <a:picLocks noChangeAspect="1"/>
          </p:cNvPicPr>
          <p:nvPr/>
        </p:nvPicPr>
        <p:blipFill>
          <a:blip r:embed="rId1"/>
          <a:stretch>
            <a:fillRect/>
          </a:stretch>
        </p:blipFill>
        <p:spPr>
          <a:xfrm>
            <a:off x="492125" y="1772920"/>
            <a:ext cx="3191510" cy="3869055"/>
          </a:xfrm>
          <a:prstGeom prst="rect">
            <a:avLst/>
          </a:prstGeom>
          <a:noFill/>
          <a:ln w="9525">
            <a:noFill/>
          </a:ln>
        </p:spPr>
      </p:pic>
      <p:sp>
        <p:nvSpPr>
          <p:cNvPr id="7" name="文本框 6"/>
          <p:cNvSpPr txBox="1"/>
          <p:nvPr/>
        </p:nvSpPr>
        <p:spPr>
          <a:xfrm>
            <a:off x="154940" y="5876925"/>
            <a:ext cx="3424555" cy="829945"/>
          </a:xfrm>
          <a:prstGeom prst="rect">
            <a:avLst/>
          </a:prstGeom>
          <a:noFill/>
        </p:spPr>
        <p:txBody>
          <a:bodyPr wrap="square" rtlCol="0" anchor="t">
            <a:spAutoFit/>
          </a:bodyPr>
          <a:p>
            <a:pPr indent="304800" algn="ct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SFFT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流程</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（对于稀疏信号，其计算效率是</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lgn="ct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FFT</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10~100</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倍）</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8" name="图片 237" descr="22、哈希映射"/>
          <p:cNvPicPr>
            <a:picLocks noChangeAspect="1"/>
          </p:cNvPicPr>
          <p:nvPr/>
        </p:nvPicPr>
        <p:blipFill>
          <a:blip r:embed="rId2"/>
          <a:stretch>
            <a:fillRect/>
          </a:stretch>
        </p:blipFill>
        <p:spPr>
          <a:xfrm>
            <a:off x="3790950" y="1777365"/>
            <a:ext cx="3517900" cy="1266825"/>
          </a:xfrm>
          <a:prstGeom prst="rect">
            <a:avLst/>
          </a:prstGeom>
          <a:noFill/>
          <a:ln>
            <a:noFill/>
          </a:ln>
        </p:spPr>
      </p:pic>
      <p:sp>
        <p:nvSpPr>
          <p:cNvPr id="100" name="文本框 99"/>
          <p:cNvSpPr txBox="1"/>
          <p:nvPr/>
        </p:nvSpPr>
        <p:spPr>
          <a:xfrm>
            <a:off x="6167120" y="3125470"/>
            <a:ext cx="1991995" cy="337185"/>
          </a:xfrm>
          <a:prstGeom prst="rect">
            <a:avLst/>
          </a:prstGeom>
          <a:noFill/>
          <a:ln w="9525">
            <a:noFill/>
          </a:ln>
        </p:spPr>
        <p:txBody>
          <a:bodyPr wrap="square">
            <a:spAutoFit/>
          </a:bodyPr>
          <a:p>
            <a:pPr indent="304800"/>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sz="1600" b="1">
                <a:latin typeface="微软雅黑" panose="020B0503020204020204" pitchFamily="34" charset="-122"/>
                <a:ea typeface="微软雅黑" panose="020B0503020204020204" pitchFamily="34" charset="-122"/>
                <a:cs typeface="微软雅黑" panose="020B0503020204020204" pitchFamily="34" charset="-122"/>
              </a:rPr>
              <a:t>哈希映射</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3862705" y="3515360"/>
            <a:ext cx="5049520" cy="398780"/>
          </a:xfrm>
          <a:prstGeom prst="rect">
            <a:avLst/>
          </a:prstGeom>
          <a:noFill/>
        </p:spPr>
        <p:txBody>
          <a:bodyPr wrap="square" rtlCol="0">
            <a:spAutoFit/>
          </a:bodyPr>
          <a:p>
            <a:r>
              <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）信号时域混叠等于频域降采样</a:t>
            </a:r>
            <a:endPar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descr="绘图1"/>
          <p:cNvPicPr>
            <a:picLocks noChangeAspect="1"/>
          </p:cNvPicPr>
          <p:nvPr/>
        </p:nvPicPr>
        <p:blipFill>
          <a:blip r:embed="rId3"/>
          <a:stretch>
            <a:fillRect/>
          </a:stretch>
        </p:blipFill>
        <p:spPr>
          <a:xfrm>
            <a:off x="7416165" y="1135380"/>
            <a:ext cx="3832225" cy="1990090"/>
          </a:xfrm>
          <a:prstGeom prst="rect">
            <a:avLst/>
          </a:prstGeom>
        </p:spPr>
      </p:pic>
      <p:pic>
        <p:nvPicPr>
          <p:cNvPr id="16" name="图片 15"/>
          <p:cNvPicPr>
            <a:picLocks noChangeAspect="1"/>
          </p:cNvPicPr>
          <p:nvPr/>
        </p:nvPicPr>
        <p:blipFill>
          <a:blip r:embed="rId4"/>
          <a:stretch>
            <a:fillRect/>
          </a:stretch>
        </p:blipFill>
        <p:spPr>
          <a:xfrm>
            <a:off x="6791960" y="3878580"/>
            <a:ext cx="4457065" cy="2232025"/>
          </a:xfrm>
          <a:prstGeom prst="rect">
            <a:avLst/>
          </a:prstGeom>
        </p:spPr>
      </p:pic>
      <p:graphicFrame>
        <p:nvGraphicFramePr>
          <p:cNvPr id="3" name="对象 -2147482449"/>
          <p:cNvGraphicFramePr>
            <a:graphicFrameLocks noChangeAspect="1"/>
          </p:cNvGraphicFramePr>
          <p:nvPr/>
        </p:nvGraphicFramePr>
        <p:xfrm>
          <a:off x="3935095" y="4083685"/>
          <a:ext cx="2856865" cy="662305"/>
        </p:xfrm>
        <a:graphic>
          <a:graphicData uri="http://schemas.openxmlformats.org/presentationml/2006/ole">
            <mc:AlternateContent xmlns:mc="http://schemas.openxmlformats.org/markup-compatibility/2006">
              <mc:Choice xmlns:v="urn:schemas-microsoft-com:vml" Requires="v">
                <p:oleObj spid="_x0000_s3076" name="" r:id="rId5" imgW="1917065" imgH="444500" progId="Equation.KSEE3">
                  <p:embed/>
                </p:oleObj>
              </mc:Choice>
              <mc:Fallback>
                <p:oleObj name="" r:id="rId5" imgW="1917065" imgH="444500" progId="Equation.KSEE3">
                  <p:embed/>
                  <p:pic>
                    <p:nvPicPr>
                      <p:cNvPr id="0" name="图片 3075"/>
                      <p:cNvPicPr/>
                      <p:nvPr/>
                    </p:nvPicPr>
                    <p:blipFill>
                      <a:blip r:embed="rId6"/>
                      <a:stretch>
                        <a:fillRect/>
                      </a:stretch>
                    </p:blipFill>
                    <p:spPr>
                      <a:xfrm>
                        <a:off x="3935095" y="4083685"/>
                        <a:ext cx="2856865" cy="662305"/>
                      </a:xfrm>
                      <a:prstGeom prst="rect">
                        <a:avLst/>
                      </a:prstGeom>
                      <a:noFill/>
                      <a:ln w="38100">
                        <a:noFill/>
                        <a:miter/>
                      </a:ln>
                    </p:spPr>
                  </p:pic>
                </p:oleObj>
              </mc:Fallback>
            </mc:AlternateContent>
          </a:graphicData>
        </a:graphic>
      </p:graphicFrame>
      <p:graphicFrame>
        <p:nvGraphicFramePr>
          <p:cNvPr id="4" name="对象 -2147482446"/>
          <p:cNvGraphicFramePr>
            <a:graphicFrameLocks noChangeAspect="1"/>
          </p:cNvGraphicFramePr>
          <p:nvPr/>
        </p:nvGraphicFramePr>
        <p:xfrm>
          <a:off x="3935095" y="4653915"/>
          <a:ext cx="1092835" cy="401320"/>
        </p:xfrm>
        <a:graphic>
          <a:graphicData uri="http://schemas.openxmlformats.org/presentationml/2006/ole">
            <mc:AlternateContent xmlns:mc="http://schemas.openxmlformats.org/markup-compatibility/2006">
              <mc:Choice xmlns:v="urn:schemas-microsoft-com:vml" Requires="v">
                <p:oleObj spid="_x0000_s18" name="" r:id="rId7" imgW="622300" imgH="228600" progId="Equation.KSEE3">
                  <p:embed/>
                </p:oleObj>
              </mc:Choice>
              <mc:Fallback>
                <p:oleObj name="" r:id="rId7" imgW="622300" imgH="228600" progId="Equation.KSEE3">
                  <p:embed/>
                  <p:pic>
                    <p:nvPicPr>
                      <p:cNvPr id="0" name="图片 17"/>
                      <p:cNvPicPr/>
                      <p:nvPr/>
                    </p:nvPicPr>
                    <p:blipFill>
                      <a:blip r:embed="rId8"/>
                      <a:stretch>
                        <a:fillRect/>
                      </a:stretch>
                    </p:blipFill>
                    <p:spPr>
                      <a:xfrm>
                        <a:off x="3935095" y="4653915"/>
                        <a:ext cx="1092835" cy="401320"/>
                      </a:xfrm>
                      <a:prstGeom prst="rect">
                        <a:avLst/>
                      </a:prstGeom>
                      <a:noFill/>
                      <a:ln w="38100">
                        <a:noFill/>
                        <a:miter/>
                      </a:ln>
                    </p:spPr>
                  </p:pic>
                </p:oleObj>
              </mc:Fallback>
            </mc:AlternateContent>
          </a:graphicData>
        </a:graphic>
      </p:graphicFrame>
      <p:sp>
        <p:nvSpPr>
          <p:cNvPr id="5" name="文本框 4"/>
          <p:cNvSpPr txBox="1"/>
          <p:nvPr/>
        </p:nvSpPr>
        <p:spPr>
          <a:xfrm>
            <a:off x="7247255" y="6110605"/>
            <a:ext cx="3378200" cy="583565"/>
          </a:xfrm>
          <a:prstGeom prst="rect">
            <a:avLst/>
          </a:prstGeom>
          <a:noFill/>
          <a:ln w="9525">
            <a:noFill/>
          </a:ln>
        </p:spPr>
        <p:txBody>
          <a:bodyPr wrap="square">
            <a:spAutoFit/>
          </a:bodyPr>
          <a:p>
            <a:pPr indent="304800"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时域混叠</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FFT</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(N=4096,B=64)</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3862705" y="5055235"/>
            <a:ext cx="2929890" cy="1624965"/>
          </a:xfrm>
          <a:prstGeom prst="rect">
            <a:avLst/>
          </a:prstGeom>
          <a:noFill/>
        </p:spPr>
        <p:txBody>
          <a:bodyPr wrap="square" rtlCol="0">
            <a:spAutoFit/>
          </a:bodyPr>
          <a:p>
            <a:pPr algn="l"/>
            <a:r>
              <a:rPr lang="zh-CN" altLang="en-US" sz="1600">
                <a:latin typeface="Times New Roman" panose="02020603050405020304" charset="0"/>
                <a:cs typeface="Times New Roman" panose="02020603050405020304" charset="0"/>
              </a:rPr>
              <a:t>例：</a:t>
            </a:r>
            <a:r>
              <a:rPr lang="en-US" altLang="zh-CN" sz="1600">
                <a:latin typeface="Times New Roman" panose="02020603050405020304" charset="0"/>
                <a:cs typeface="Times New Roman" panose="02020603050405020304" charset="0"/>
              </a:rPr>
              <a:t>N=4096,B=64</a:t>
            </a:r>
            <a:endParaRPr lang="en-US" altLang="zh-CN" sz="1600">
              <a:latin typeface="Times New Roman" panose="02020603050405020304" charset="0"/>
              <a:cs typeface="Times New Roman" panose="02020603050405020304" charset="0"/>
            </a:endParaRPr>
          </a:p>
          <a:p>
            <a:pPr algn="l"/>
            <a:r>
              <a:rPr lang="en-US" altLang="zh-CN">
                <a:latin typeface="Times New Roman" panose="02020603050405020304" charset="0"/>
                <a:cs typeface="Times New Roman" panose="02020603050405020304" charset="0"/>
              </a:rPr>
              <a:t>        x</a:t>
            </a:r>
            <a:r>
              <a:rPr lang="en-US" altLang="zh-CN" baseline="-25000">
                <a:latin typeface="Times New Roman" panose="02020603050405020304" charset="0"/>
                <a:cs typeface="Times New Roman" panose="02020603050405020304" charset="0"/>
              </a:rPr>
              <a:t>0</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0</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64</a:t>
            </a:r>
            <a:r>
              <a:rPr lang="en-US" altLang="zh-CN">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4032</a:t>
            </a:r>
            <a:endParaRPr lang="en-US" altLang="zh-CN">
              <a:latin typeface="Times New Roman" panose="02020603050405020304" charset="0"/>
              <a:cs typeface="Times New Roman" panose="02020603050405020304" charset="0"/>
            </a:endParaRPr>
          </a:p>
          <a:p>
            <a:pPr algn="l"/>
            <a:r>
              <a:rPr lang="en-US" altLang="zh-CN">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1</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1</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65</a:t>
            </a:r>
            <a:r>
              <a:rPr lang="en-US" altLang="zh-CN">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4033</a:t>
            </a:r>
            <a:endParaRPr lang="en-US" altLang="zh-CN" baseline="-25000">
              <a:latin typeface="Times New Roman" panose="02020603050405020304" charset="0"/>
              <a:cs typeface="Times New Roman" panose="02020603050405020304" charset="0"/>
              <a:sym typeface="+mn-ea"/>
            </a:endParaRPr>
          </a:p>
          <a:p>
            <a:pPr algn="l"/>
            <a:r>
              <a:rPr lang="en-US" altLang="zh-CN">
                <a:latin typeface="Times New Roman" panose="02020603050405020304" charset="0"/>
                <a:cs typeface="Times New Roman" panose="02020603050405020304" charset="0"/>
                <a:sym typeface="+mn-ea"/>
              </a:rPr>
              <a:t>        x</a:t>
            </a:r>
            <a:r>
              <a:rPr lang="en-US" altLang="zh-CN" baseline="-25000">
                <a:latin typeface="Times New Roman" panose="02020603050405020304" charset="0"/>
                <a:cs typeface="Times New Roman" panose="02020603050405020304" charset="0"/>
                <a:sym typeface="+mn-ea"/>
              </a:rPr>
              <a:t>2</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2</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66</a:t>
            </a:r>
            <a:r>
              <a:rPr lang="en-US" altLang="zh-CN">
                <a:latin typeface="Times New Roman" panose="02020603050405020304" charset="0"/>
                <a:cs typeface="Times New Roman" panose="02020603050405020304" charset="0"/>
                <a:sym typeface="+mn-ea"/>
              </a:rPr>
              <a:t>+...</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4034</a:t>
            </a:r>
            <a:endParaRPr lang="en-US" altLang="zh-CN" baseline="-25000">
              <a:latin typeface="Times New Roman" panose="02020603050405020304" charset="0"/>
              <a:cs typeface="Times New Roman" panose="02020603050405020304" charset="0"/>
              <a:sym typeface="+mn-ea"/>
            </a:endParaRPr>
          </a:p>
          <a:p>
            <a:pPr algn="l"/>
            <a:r>
              <a:rPr lang="en-US" altLang="zh-CN" baseline="-25000">
                <a:latin typeface="Times New Roman" panose="02020603050405020304" charset="0"/>
                <a:cs typeface="Times New Roman" panose="02020603050405020304" charset="0"/>
              </a:rPr>
              <a:t>             ........</a:t>
            </a:r>
            <a:endParaRPr lang="en-US" altLang="zh-CN" baseline="-25000">
              <a:latin typeface="Times New Roman" panose="02020603050405020304" charset="0"/>
              <a:cs typeface="Times New Roman" panose="02020603050405020304" charset="0"/>
            </a:endParaRPr>
          </a:p>
          <a:p>
            <a:pPr algn="l"/>
            <a:r>
              <a:rPr lang="en-US" altLang="zh-CN">
                <a:latin typeface="Times New Roman" panose="02020603050405020304" charset="0"/>
                <a:cs typeface="Times New Roman" panose="02020603050405020304" charset="0"/>
                <a:sym typeface="+mn-ea"/>
              </a:rPr>
              <a:t>        x</a:t>
            </a:r>
            <a:r>
              <a:rPr lang="en-US" altLang="zh-CN" baseline="-25000">
                <a:latin typeface="Times New Roman" panose="02020603050405020304" charset="0"/>
                <a:cs typeface="Times New Roman" panose="02020603050405020304" charset="0"/>
                <a:sym typeface="+mn-ea"/>
              </a:rPr>
              <a:t>63</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63</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129</a:t>
            </a:r>
            <a:r>
              <a:rPr lang="en-US" altLang="zh-CN">
                <a:latin typeface="Times New Roman" panose="02020603050405020304" charset="0"/>
                <a:cs typeface="Times New Roman" panose="02020603050405020304" charset="0"/>
                <a:sym typeface="+mn-ea"/>
              </a:rPr>
              <a:t>+...+x</a:t>
            </a:r>
            <a:r>
              <a:rPr lang="en-US" altLang="zh-CN" baseline="-25000">
                <a:latin typeface="Times New Roman" panose="02020603050405020304" charset="0"/>
                <a:cs typeface="Times New Roman" panose="02020603050405020304" charset="0"/>
                <a:sym typeface="+mn-ea"/>
              </a:rPr>
              <a:t>4095</a:t>
            </a:r>
            <a:endParaRPr lang="en-US" altLang="zh-CN" baseline="-25000">
              <a:latin typeface="Times New Roman" panose="02020603050405020304" charset="0"/>
              <a:cs typeface="Times New Roman" panose="02020603050405020304" charset="0"/>
            </a:endParaRPr>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190500" y="768985"/>
            <a:ext cx="11264900" cy="768350"/>
          </a:xfrm>
          <a:prstGeom prst="rect">
            <a:avLst/>
          </a:prstGeom>
          <a:noFill/>
        </p:spPr>
        <p:txBody>
          <a:bodyPr wrap="square" rtlCol="0">
            <a:spAutoFit/>
          </a:bodyPr>
          <a:p>
            <a:pPr algn="l">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1.3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稀疏快速傅里叶变换</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622935" y="4580890"/>
            <a:ext cx="4269740" cy="398780"/>
          </a:xfrm>
          <a:prstGeom prst="rect">
            <a:avLst/>
          </a:prstGeom>
          <a:noFill/>
        </p:spPr>
        <p:txBody>
          <a:bodyPr wrap="square" rtlCol="0">
            <a:spAutoFit/>
          </a:bodyPr>
          <a:p>
            <a:r>
              <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rPr>
              <a:t>）信号时域相乘等于频域卷积</a:t>
            </a:r>
            <a:endParaRPr lang="zh-CN" altLang="en-US" sz="2000" b="1">
              <a:solidFill>
                <a:srgbClr val="26B8F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721995" y="4077335"/>
            <a:ext cx="3357245"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时域混叠</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 FFT</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（信息损失）</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对象 -2147482476"/>
          <p:cNvGraphicFramePr>
            <a:graphicFrameLocks noChangeAspect="1"/>
          </p:cNvGraphicFramePr>
          <p:nvPr/>
        </p:nvGraphicFramePr>
        <p:xfrm>
          <a:off x="1198245" y="5146040"/>
          <a:ext cx="2607310" cy="1026160"/>
        </p:xfrm>
        <a:graphic>
          <a:graphicData uri="http://schemas.openxmlformats.org/presentationml/2006/ole">
            <mc:AlternateContent xmlns:mc="http://schemas.openxmlformats.org/markup-compatibility/2006">
              <mc:Choice xmlns:v="urn:schemas-microsoft-com:vml" Requires="v">
                <p:oleObj spid="_x0000_s3076" name="" r:id="rId1" imgW="1193800" imgH="469900" progId="Equation.KSEE3">
                  <p:embed/>
                </p:oleObj>
              </mc:Choice>
              <mc:Fallback>
                <p:oleObj name="" r:id="rId1" imgW="1193800" imgH="469900" progId="Equation.KSEE3">
                  <p:embed/>
                  <p:pic>
                    <p:nvPicPr>
                      <p:cNvPr id="0" name="图片 3075"/>
                      <p:cNvPicPr/>
                      <p:nvPr/>
                    </p:nvPicPr>
                    <p:blipFill>
                      <a:blip r:embed="rId2"/>
                      <a:stretch>
                        <a:fillRect/>
                      </a:stretch>
                    </p:blipFill>
                    <p:spPr>
                      <a:xfrm>
                        <a:off x="1198245" y="5146040"/>
                        <a:ext cx="2607310" cy="1026160"/>
                      </a:xfrm>
                      <a:prstGeom prst="rect">
                        <a:avLst/>
                      </a:prstGeom>
                      <a:noFill/>
                      <a:ln w="38100">
                        <a:noFill/>
                        <a:miter/>
                      </a:ln>
                    </p:spPr>
                  </p:pic>
                </p:oleObj>
              </mc:Fallback>
            </mc:AlternateContent>
          </a:graphicData>
        </a:graphic>
      </p:graphicFrame>
      <p:sp>
        <p:nvSpPr>
          <p:cNvPr id="9" name="文本框 8"/>
          <p:cNvSpPr txBox="1"/>
          <p:nvPr/>
        </p:nvSpPr>
        <p:spPr>
          <a:xfrm>
            <a:off x="8975090" y="908685"/>
            <a:ext cx="3183890" cy="1076325"/>
          </a:xfrm>
          <a:prstGeom prst="rect">
            <a:avLst/>
          </a:prstGeom>
          <a:noFill/>
        </p:spPr>
        <p:txBody>
          <a:bodyPr wrap="square" rtlCol="0">
            <a:spAutoFit/>
          </a:bodyPr>
          <a:p>
            <a:r>
              <a:rPr lang="zh-CN" altLang="en-US" sz="1600" b="1">
                <a:latin typeface="微软雅黑" panose="020B0503020204020204" pitchFamily="34" charset="-122"/>
                <a:ea typeface="微软雅黑" panose="020B0503020204020204" pitchFamily="34" charset="-122"/>
              </a:rPr>
              <a:t>平坦窗特点：</a:t>
            </a:r>
            <a:endParaRPr lang="zh-CN" altLang="en-US" sz="1600" b="1">
              <a:latin typeface="微软雅黑" panose="020B0503020204020204" pitchFamily="34" charset="-122"/>
              <a:ea typeface="微软雅黑" panose="020B0503020204020204" pitchFamily="34" charset="-122"/>
            </a:endParaRPr>
          </a:p>
          <a:p>
            <a:r>
              <a:rPr lang="zh-CN" altLang="en-US" sz="1600" b="1">
                <a:latin typeface="微软雅黑" panose="020B0503020204020204" pitchFamily="34" charset="-122"/>
                <a:ea typeface="微软雅黑" panose="020B0503020204020204" pitchFamily="34" charset="-122"/>
              </a:rPr>
              <a:t>在频域近似为一个矩形，可有效减弱频谱泄露的影响，提升检测</a:t>
            </a:r>
            <a:r>
              <a:rPr lang="zh-CN" altLang="en-US" sz="1600" b="1">
                <a:latin typeface="微软雅黑" panose="020B0503020204020204" pitchFamily="34" charset="-122"/>
                <a:ea typeface="微软雅黑" panose="020B0503020204020204" pitchFamily="34" charset="-122"/>
              </a:rPr>
              <a:t>概率。</a:t>
            </a:r>
            <a:endParaRPr lang="zh-CN" altLang="en-US" sz="1600" b="1">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4006850" y="3870325"/>
            <a:ext cx="5741670" cy="2591435"/>
          </a:xfrm>
          <a:prstGeom prst="rect">
            <a:avLst/>
          </a:prstGeom>
        </p:spPr>
      </p:pic>
      <p:sp>
        <p:nvSpPr>
          <p:cNvPr id="16" name="文本框 15"/>
          <p:cNvSpPr txBox="1"/>
          <p:nvPr/>
        </p:nvSpPr>
        <p:spPr>
          <a:xfrm>
            <a:off x="5447030" y="6461760"/>
            <a:ext cx="3117850"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先滤波后混</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叠</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9407525" y="4293235"/>
            <a:ext cx="2670810" cy="922020"/>
          </a:xfrm>
          <a:prstGeom prst="rect">
            <a:avLst/>
          </a:prstGeom>
          <a:noFill/>
          <a:ln w="9525">
            <a:noFill/>
          </a:ln>
        </p:spPr>
        <p:txBody>
          <a:bodyPr wrap="square">
            <a:spAutoFit/>
          </a:bodyPr>
          <a:p>
            <a:pPr indent="304800" algn="l"/>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通过先滤波后时域混叠，</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可有效避免时域混叠所造成的信息损失。</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5231130" y="711835"/>
            <a:ext cx="3416935" cy="2717165"/>
          </a:xfrm>
          <a:prstGeom prst="rect">
            <a:avLst/>
          </a:prstGeom>
        </p:spPr>
      </p:pic>
      <p:cxnSp>
        <p:nvCxnSpPr>
          <p:cNvPr id="26" name="直接箭头连接符 25"/>
          <p:cNvCxnSpPr/>
          <p:nvPr/>
        </p:nvCxnSpPr>
        <p:spPr>
          <a:xfrm flipH="1">
            <a:off x="5878830" y="3429000"/>
            <a:ext cx="3816350" cy="575945"/>
          </a:xfrm>
          <a:prstGeom prst="straightConnector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flipH="1">
            <a:off x="5807075" y="3284855"/>
            <a:ext cx="863600" cy="720090"/>
          </a:xfrm>
          <a:prstGeom prst="straightConnector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sp>
        <p:nvSpPr>
          <p:cNvPr id="5"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12" name="文本框 11"/>
          <p:cNvSpPr txBox="1"/>
          <p:nvPr/>
        </p:nvSpPr>
        <p:spPr>
          <a:xfrm>
            <a:off x="190500" y="768985"/>
            <a:ext cx="11264900" cy="107632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1.4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时域混叠带来的问题</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a:blip r:embed="rId5"/>
          <a:srcRect r="1873" b="2329"/>
          <a:stretch>
            <a:fillRect/>
          </a:stretch>
        </p:blipFill>
        <p:spPr>
          <a:xfrm>
            <a:off x="550545" y="1623060"/>
            <a:ext cx="4057650" cy="2397125"/>
          </a:xfrm>
          <a:prstGeom prst="rect">
            <a:avLst/>
          </a:prstGeom>
        </p:spPr>
      </p:pic>
      <p:cxnSp>
        <p:nvCxnSpPr>
          <p:cNvPr id="19" name="直接箭头连接符 18"/>
          <p:cNvCxnSpPr/>
          <p:nvPr/>
        </p:nvCxnSpPr>
        <p:spPr>
          <a:xfrm>
            <a:off x="1270635" y="2853055"/>
            <a:ext cx="4320540" cy="1800225"/>
          </a:xfrm>
          <a:prstGeom prst="straightConnector1">
            <a:avLst/>
          </a:prstGeom>
          <a:ln w="19050">
            <a:solidFill>
              <a:srgbClr val="EC122B"/>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a:xfrm>
            <a:off x="491236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025390" y="406146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3778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26034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50545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38289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0832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3532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86232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98932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1822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239510"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36079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47001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577965" y="4060190"/>
            <a:ext cx="0" cy="1817370"/>
          </a:xfrm>
          <a:prstGeom prst="line">
            <a:avLst/>
          </a:prstGeom>
          <a:ln>
            <a:solidFill>
              <a:srgbClr val="EC12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551670" y="6021070"/>
            <a:ext cx="274447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窗函数如何选择？</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右箭头 39"/>
          <p:cNvSpPr/>
          <p:nvPr/>
        </p:nvSpPr>
        <p:spPr>
          <a:xfrm>
            <a:off x="9407525" y="5445125"/>
            <a:ext cx="562610" cy="45402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6"/>
          <a:stretch>
            <a:fillRect/>
          </a:stretch>
        </p:blipFill>
        <p:spPr>
          <a:xfrm>
            <a:off x="8648065" y="2006600"/>
            <a:ext cx="3585845" cy="1702435"/>
          </a:xfrm>
          <a:prstGeom prst="rect">
            <a:avLst/>
          </a:prstGeom>
        </p:spPr>
      </p:pic>
      <p:sp>
        <p:nvSpPr>
          <p:cNvPr id="6" name="矩形 5"/>
          <p:cNvSpPr/>
          <p:nvPr/>
        </p:nvSpPr>
        <p:spPr>
          <a:xfrm>
            <a:off x="11134725" y="2132965"/>
            <a:ext cx="76200" cy="135445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12" name="文本框 11"/>
          <p:cNvSpPr txBox="1"/>
          <p:nvPr/>
        </p:nvSpPr>
        <p:spPr>
          <a:xfrm>
            <a:off x="190500" y="768985"/>
            <a:ext cx="2235200" cy="107632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1.5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窗函数</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设计</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l="8907" r="7876"/>
          <a:stretch>
            <a:fillRect/>
          </a:stretch>
        </p:blipFill>
        <p:spPr>
          <a:xfrm>
            <a:off x="621665" y="1478915"/>
            <a:ext cx="3459480" cy="1833245"/>
          </a:xfrm>
          <a:prstGeom prst="rect">
            <a:avLst/>
          </a:prstGeom>
        </p:spPr>
      </p:pic>
      <p:sp>
        <p:nvSpPr>
          <p:cNvPr id="16" name="文本框 15"/>
          <p:cNvSpPr txBox="1"/>
          <p:nvPr/>
        </p:nvSpPr>
        <p:spPr>
          <a:xfrm>
            <a:off x="550545" y="3308985"/>
            <a:ext cx="3117850"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频域相乘信号</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1341755" y="1693545"/>
            <a:ext cx="294005" cy="1357630"/>
          </a:xfrm>
          <a:prstGeom prst="rect">
            <a:avLst/>
          </a:prstGeom>
          <a:solidFill>
            <a:srgbClr val="FF0000">
              <a:alpha val="2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141980" y="1628775"/>
            <a:ext cx="89535" cy="1422400"/>
          </a:xfrm>
          <a:prstGeom prst="rect">
            <a:avLst/>
          </a:prstGeom>
          <a:solidFill>
            <a:srgbClr val="FF0000">
              <a:alpha val="2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622300" y="3674110"/>
            <a:ext cx="3448685" cy="1076325"/>
          </a:xfrm>
          <a:prstGeom prst="roundRect">
            <a:avLst/>
          </a:prstGeom>
          <a:solidFill>
            <a:srgbClr val="FDF73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信号特征：</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频</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域能量集中</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域</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仅有一个相关峰。</a:t>
            </a:r>
            <a:endPar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圆角矩形 12"/>
          <p:cNvSpPr/>
          <p:nvPr/>
        </p:nvSpPr>
        <p:spPr>
          <a:xfrm>
            <a:off x="621665" y="5300980"/>
            <a:ext cx="3451225" cy="1348105"/>
          </a:xfrm>
          <a:prstGeom prst="roundRect">
            <a:avLst/>
          </a:prstGeom>
          <a:solidFill>
            <a:srgbClr val="FDF73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对窗函数的要求：</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、频</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域能量集中</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、时域</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具有良好带通特性</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（通带内为一常数，</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通带外为</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下箭头 13"/>
          <p:cNvSpPr/>
          <p:nvPr/>
        </p:nvSpPr>
        <p:spPr>
          <a:xfrm>
            <a:off x="2062480" y="4810125"/>
            <a:ext cx="288290" cy="431800"/>
          </a:xfrm>
          <a:prstGeom prst="downArrow">
            <a:avLst/>
          </a:prstGeom>
          <a:solidFill>
            <a:srgbClr val="1BE8F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4294505" y="1402715"/>
            <a:ext cx="3948430" cy="1873885"/>
          </a:xfrm>
          <a:prstGeom prst="rect">
            <a:avLst/>
          </a:prstGeom>
        </p:spPr>
      </p:pic>
      <p:sp>
        <p:nvSpPr>
          <p:cNvPr id="21" name="任意多边形 20"/>
          <p:cNvSpPr/>
          <p:nvPr/>
        </p:nvSpPr>
        <p:spPr>
          <a:xfrm>
            <a:off x="7000875" y="1563370"/>
            <a:ext cx="182880" cy="1471295"/>
          </a:xfrm>
          <a:custGeom>
            <a:avLst/>
            <a:gdLst>
              <a:gd name="connisteX0" fmla="*/ 0 w 182880"/>
              <a:gd name="connsiteY0" fmla="*/ 1482091 h 1487806"/>
              <a:gd name="connisteX1" fmla="*/ 83820 w 182880"/>
              <a:gd name="connsiteY1" fmla="*/ 1 h 1487806"/>
              <a:gd name="connisteX2" fmla="*/ 182880 w 182880"/>
              <a:gd name="connsiteY2" fmla="*/ 1487806 h 1487806"/>
            </a:gdLst>
            <a:ahLst/>
            <a:cxnLst>
              <a:cxn ang="0">
                <a:pos x="connisteX0" y="connsiteY0"/>
              </a:cxn>
              <a:cxn ang="0">
                <a:pos x="connisteX1" y="connsiteY1"/>
              </a:cxn>
              <a:cxn ang="0">
                <a:pos x="connisteX2" y="connsiteY2"/>
              </a:cxn>
            </a:cxnLst>
            <a:rect l="l" t="t" r="r" b="b"/>
            <a:pathLst>
              <a:path w="182880" h="1487806">
                <a:moveTo>
                  <a:pt x="0" y="1482091"/>
                </a:moveTo>
                <a:cubicBezTo>
                  <a:pt x="14605" y="1155701"/>
                  <a:pt x="46990" y="-1269"/>
                  <a:pt x="83820" y="1"/>
                </a:cubicBezTo>
                <a:cubicBezTo>
                  <a:pt x="120650" y="1271"/>
                  <a:pt x="164465" y="1160781"/>
                  <a:pt x="182880" y="1487806"/>
                </a:cubicBezTo>
              </a:path>
            </a:pathLst>
          </a:cu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p>
            <a:pPr algn="ctr"/>
            <a:endParaRPr lang="zh-CN" altLang="en-US"/>
          </a:p>
        </p:txBody>
      </p:sp>
      <p:cxnSp>
        <p:nvCxnSpPr>
          <p:cNvPr id="23" name="直接连接符 22"/>
          <p:cNvCxnSpPr/>
          <p:nvPr/>
        </p:nvCxnSpPr>
        <p:spPr>
          <a:xfrm flipV="1">
            <a:off x="7000875" y="1557020"/>
            <a:ext cx="0" cy="14719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174865" y="1562735"/>
            <a:ext cx="0" cy="147193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95160" y="1562735"/>
            <a:ext cx="180000"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6810375" y="1563370"/>
            <a:ext cx="0" cy="14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031355" y="1563370"/>
            <a:ext cx="0" cy="147600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247255" y="1563370"/>
            <a:ext cx="0" cy="14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539355" y="1558925"/>
            <a:ext cx="0" cy="14760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流程图: 联系 33"/>
          <p:cNvSpPr/>
          <p:nvPr/>
        </p:nvSpPr>
        <p:spPr>
          <a:xfrm>
            <a:off x="6990080" y="2267585"/>
            <a:ext cx="77470" cy="9144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流程图: 联系 34"/>
          <p:cNvSpPr/>
          <p:nvPr/>
        </p:nvSpPr>
        <p:spPr>
          <a:xfrm>
            <a:off x="6990080" y="1517015"/>
            <a:ext cx="7747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4511040" y="3260090"/>
            <a:ext cx="3354705"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窗函数特征对最终结果应影响</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下箭头 38"/>
          <p:cNvSpPr/>
          <p:nvPr/>
        </p:nvSpPr>
        <p:spPr>
          <a:xfrm>
            <a:off x="5735320" y="3717290"/>
            <a:ext cx="288290" cy="555625"/>
          </a:xfrm>
          <a:prstGeom prst="downArrow">
            <a:avLst/>
          </a:prstGeom>
          <a:solidFill>
            <a:srgbClr val="1BE8F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5334635" y="6453505"/>
            <a:ext cx="1800225"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窗函数构造</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 name="图片 40"/>
          <p:cNvPicPr>
            <a:picLocks noChangeAspect="1"/>
          </p:cNvPicPr>
          <p:nvPr/>
        </p:nvPicPr>
        <p:blipFill>
          <a:blip r:embed="rId3"/>
          <a:stretch>
            <a:fillRect/>
          </a:stretch>
        </p:blipFill>
        <p:spPr>
          <a:xfrm>
            <a:off x="4942840" y="4272915"/>
            <a:ext cx="2860040" cy="2274570"/>
          </a:xfrm>
          <a:prstGeom prst="rect">
            <a:avLst/>
          </a:prstGeom>
        </p:spPr>
      </p:pic>
      <p:sp>
        <p:nvSpPr>
          <p:cNvPr id="43" name="下箭头 42"/>
          <p:cNvSpPr/>
          <p:nvPr/>
        </p:nvSpPr>
        <p:spPr>
          <a:xfrm rot="13440000">
            <a:off x="7962265" y="4220210"/>
            <a:ext cx="288290" cy="723265"/>
          </a:xfrm>
          <a:prstGeom prst="downArrow">
            <a:avLst/>
          </a:prstGeom>
          <a:solidFill>
            <a:srgbClr val="1BE8F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8831580" y="6311900"/>
            <a:ext cx="2087245"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平坦窗性能对比</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6" name="图片 45"/>
          <p:cNvPicPr>
            <a:picLocks noChangeAspect="1"/>
          </p:cNvPicPr>
          <p:nvPr/>
        </p:nvPicPr>
        <p:blipFill>
          <a:blip r:embed="rId4"/>
          <a:stretch>
            <a:fillRect/>
          </a:stretch>
        </p:blipFill>
        <p:spPr>
          <a:xfrm>
            <a:off x="8615045" y="2348865"/>
            <a:ext cx="2349500" cy="4058920"/>
          </a:xfrm>
          <a:prstGeom prst="rect">
            <a:avLst/>
          </a:prstGeom>
        </p:spPr>
      </p:pic>
      <p:sp>
        <p:nvSpPr>
          <p:cNvPr id="4" name="任意多边形 3"/>
          <p:cNvSpPr/>
          <p:nvPr/>
        </p:nvSpPr>
        <p:spPr>
          <a:xfrm>
            <a:off x="9047480" y="1064260"/>
            <a:ext cx="1162050" cy="1428115"/>
          </a:xfrm>
          <a:custGeom>
            <a:avLst/>
            <a:gdLst>
              <a:gd name="connisteX0" fmla="*/ 0 w 2047875"/>
              <a:gd name="connsiteY0" fmla="*/ 1414162 h 1438927"/>
              <a:gd name="connisteX1" fmla="*/ 938530 w 2047875"/>
              <a:gd name="connsiteY1" fmla="*/ 17 h 1438927"/>
              <a:gd name="connisteX2" fmla="*/ 2047875 w 2047875"/>
              <a:gd name="connsiteY2" fmla="*/ 1438927 h 1438927"/>
            </a:gdLst>
            <a:ahLst/>
            <a:cxnLst>
              <a:cxn ang="0">
                <a:pos x="connisteX0" y="connsiteY0"/>
              </a:cxn>
              <a:cxn ang="0">
                <a:pos x="connisteX1" y="connsiteY1"/>
              </a:cxn>
              <a:cxn ang="0">
                <a:pos x="connisteX2" y="connsiteY2"/>
              </a:cxn>
            </a:cxnLst>
            <a:rect l="l" t="t" r="r" b="b"/>
            <a:pathLst>
              <a:path w="2047875" h="1438927">
                <a:moveTo>
                  <a:pt x="0" y="1414162"/>
                </a:moveTo>
                <a:cubicBezTo>
                  <a:pt x="165735" y="1102377"/>
                  <a:pt x="528955" y="-5063"/>
                  <a:pt x="938530" y="17"/>
                </a:cubicBezTo>
                <a:cubicBezTo>
                  <a:pt x="1348105" y="5097"/>
                  <a:pt x="1844675" y="1122697"/>
                  <a:pt x="2047875" y="143892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9047480" y="1064260"/>
            <a:ext cx="1162685" cy="1440180"/>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p:nvPr/>
        </p:nvCxnSpPr>
        <p:spPr>
          <a:xfrm>
            <a:off x="9263380" y="908685"/>
            <a:ext cx="0" cy="1584325"/>
          </a:xfrm>
          <a:prstGeom prst="line">
            <a:avLst/>
          </a:prstGeom>
        </p:spPr>
        <p:style>
          <a:lnRef idx="3">
            <a:schemeClr val="accent1"/>
          </a:lnRef>
          <a:fillRef idx="0">
            <a:schemeClr val="accent1"/>
          </a:fillRef>
          <a:effectRef idx="2">
            <a:schemeClr val="accent1"/>
          </a:effectRef>
          <a:fontRef idx="minor">
            <a:schemeClr val="tx1"/>
          </a:fontRef>
        </p:style>
      </p:cxnSp>
      <p:sp>
        <p:nvSpPr>
          <p:cNvPr id="2" name="矩形 1"/>
          <p:cNvSpPr/>
          <p:nvPr/>
        </p:nvSpPr>
        <p:spPr>
          <a:xfrm>
            <a:off x="8687435" y="911225"/>
            <a:ext cx="1851025" cy="1593215"/>
          </a:xfrm>
          <a:prstGeom prst="rect">
            <a:avLst/>
          </a:prstGeom>
          <a:noFill/>
          <a:ln w="1905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流程图: 联系 10"/>
          <p:cNvSpPr/>
          <p:nvPr/>
        </p:nvSpPr>
        <p:spPr>
          <a:xfrm>
            <a:off x="9224645" y="1052830"/>
            <a:ext cx="77470" cy="91440"/>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流程图: 联系 16"/>
          <p:cNvSpPr/>
          <p:nvPr/>
        </p:nvSpPr>
        <p:spPr>
          <a:xfrm>
            <a:off x="9224645" y="1608455"/>
            <a:ext cx="77470" cy="9144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nvCxnSpPr>
        <p:spPr>
          <a:xfrm flipV="1">
            <a:off x="7175500" y="1772920"/>
            <a:ext cx="1511935" cy="28765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366895" y="1993900"/>
            <a:ext cx="4617085" cy="3032760"/>
          </a:xfrm>
          <a:prstGeom prst="rect">
            <a:avLst/>
          </a:prstGeom>
        </p:spPr>
      </p:pic>
      <p:pic>
        <p:nvPicPr>
          <p:cNvPr id="8" name="图片 7" descr="6、基于SFFT的高灵敏度导航信号捕获算法"/>
          <p:cNvPicPr>
            <a:picLocks noChangeAspect="1"/>
          </p:cNvPicPr>
          <p:nvPr/>
        </p:nvPicPr>
        <p:blipFill>
          <a:blip r:embed="rId2"/>
          <a:stretch>
            <a:fillRect/>
          </a:stretch>
        </p:blipFill>
        <p:spPr>
          <a:xfrm>
            <a:off x="147955" y="1483360"/>
            <a:ext cx="4727575" cy="1868805"/>
          </a:xfrm>
          <a:prstGeom prst="rect">
            <a:avLst/>
          </a:prstGeom>
        </p:spPr>
      </p:pic>
      <p:sp>
        <p:nvSpPr>
          <p:cNvPr id="3" name="文本框 2"/>
          <p:cNvSpPr txBox="1"/>
          <p:nvPr/>
        </p:nvSpPr>
        <p:spPr>
          <a:xfrm>
            <a:off x="1058228" y="3348355"/>
            <a:ext cx="2986405" cy="583565"/>
          </a:xfrm>
          <a:prstGeom prst="rect">
            <a:avLst/>
          </a:prstGeom>
          <a:noFill/>
        </p:spPr>
        <p:txBody>
          <a:bodyPr wrap="none" rtlCol="0" anchor="t">
            <a:spAutoFit/>
          </a:bodyPr>
          <a:p>
            <a:pPr indent="304800" algn="ct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稀疏处理</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下并行码相位搜索</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频率搜索</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过程</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p:cNvSpPr txBox="1"/>
          <p:nvPr/>
        </p:nvSpPr>
        <p:spPr>
          <a:xfrm>
            <a:off x="1329690" y="6309360"/>
            <a:ext cx="1910080" cy="337185"/>
          </a:xfrm>
          <a:prstGeom prst="rect">
            <a:avLst/>
          </a:prstGeom>
          <a:noFill/>
        </p:spPr>
        <p:txBody>
          <a:bodyPr wrap="none" rtlCol="0" anchor="t">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哈西映射模糊度</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nvSpPr>
        <p:spPr>
          <a:xfrm>
            <a:off x="5292091" y="5012690"/>
            <a:ext cx="2926080" cy="583565"/>
          </a:xfrm>
          <a:prstGeom prst="rect">
            <a:avLst/>
          </a:prstGeom>
          <a:noFill/>
        </p:spPr>
        <p:txBody>
          <a:bodyPr wrap="none" rtlCol="0" anchor="t">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利用投影结果进行阈值</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判断</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（判断频率是否</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对准）</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23" name="直接箭头连接符 22"/>
          <p:cNvCxnSpPr/>
          <p:nvPr/>
        </p:nvCxnSpPr>
        <p:spPr>
          <a:xfrm flipV="1">
            <a:off x="7927340" y="2708275"/>
            <a:ext cx="1409065" cy="9747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4" name="文本框 23"/>
          <p:cNvSpPr txBox="1"/>
          <p:nvPr/>
        </p:nvSpPr>
        <p:spPr>
          <a:xfrm>
            <a:off x="9336405" y="2314575"/>
            <a:ext cx="2377440" cy="922020"/>
          </a:xfrm>
          <a:prstGeom prst="rect">
            <a:avLst/>
          </a:prstGeom>
          <a:noFill/>
          <a:ln>
            <a:solidFill>
              <a:schemeClr val="tx1"/>
            </a:solidFill>
          </a:ln>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x</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：包含伪码相位信息</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（存在</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模糊度）</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y</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：阈值判断</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依据</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8615680" y="1269365"/>
            <a:ext cx="2377440" cy="645160"/>
          </a:xfrm>
          <a:prstGeom prst="rect">
            <a:avLst/>
          </a:prstGeom>
          <a:noFill/>
          <a:ln>
            <a:solidFill>
              <a:schemeClr val="tx1"/>
            </a:solidFill>
          </a:ln>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x</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：为伪码相位信息</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y</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：阈值判断</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依据</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p:nvPr/>
        </p:nvCxnSpPr>
        <p:spPr>
          <a:xfrm flipV="1">
            <a:off x="7679690" y="1772920"/>
            <a:ext cx="1007745" cy="4705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8" name="右箭头 27"/>
          <p:cNvSpPr/>
          <p:nvPr/>
        </p:nvSpPr>
        <p:spPr>
          <a:xfrm>
            <a:off x="7607935" y="5596255"/>
            <a:ext cx="1007110" cy="8636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8832215" y="5300345"/>
            <a:ext cx="2744470" cy="1198880"/>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捕获到频率后，如何解伪码相位的</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模糊度？</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7607300" y="2277110"/>
            <a:ext cx="107315" cy="864235"/>
          </a:xfrm>
          <a:prstGeom prst="rect">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nvCxnSpPr>
        <p:spPr>
          <a:xfrm>
            <a:off x="3070860" y="2205355"/>
            <a:ext cx="1800225" cy="187198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12" name="文本框 11"/>
          <p:cNvSpPr txBox="1"/>
          <p:nvPr/>
        </p:nvSpPr>
        <p:spPr>
          <a:xfrm>
            <a:off x="190500" y="765175"/>
            <a:ext cx="2534920" cy="107632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1.6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模糊度问题</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解决</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右箭头 13"/>
          <p:cNvSpPr/>
          <p:nvPr/>
        </p:nvSpPr>
        <p:spPr>
          <a:xfrm rot="16200000">
            <a:off x="7477760" y="3162300"/>
            <a:ext cx="375285" cy="47625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p:nvPr/>
        </p:nvCxnSpPr>
        <p:spPr>
          <a:xfrm>
            <a:off x="3862705" y="2205355"/>
            <a:ext cx="3168650" cy="144018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17" name="图片 17" descr="稀疏表示"/>
          <p:cNvPicPr>
            <a:picLocks noChangeAspect="1"/>
          </p:cNvPicPr>
          <p:nvPr/>
        </p:nvPicPr>
        <p:blipFill>
          <a:blip r:embed="rId3"/>
          <a:stretch>
            <a:fillRect/>
          </a:stretch>
        </p:blipFill>
        <p:spPr>
          <a:xfrm>
            <a:off x="1028065" y="4365625"/>
            <a:ext cx="2834640" cy="1824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190500" y="2348865"/>
            <a:ext cx="2776220" cy="2005330"/>
          </a:xfrm>
          <a:prstGeom prst="rect">
            <a:avLst/>
          </a:prstGeom>
        </p:spPr>
      </p:pic>
      <p:sp>
        <p:nvSpPr>
          <p:cNvPr id="12" name="文本框 11"/>
          <p:cNvSpPr txBox="1"/>
          <p:nvPr/>
        </p:nvSpPr>
        <p:spPr>
          <a:xfrm>
            <a:off x="190500" y="765175"/>
            <a:ext cx="2534920" cy="107632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1.6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模糊度问题解决</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3" name="矩形 2"/>
          <p:cNvSpPr/>
          <p:nvPr/>
        </p:nvSpPr>
        <p:spPr>
          <a:xfrm>
            <a:off x="1342390" y="2637155"/>
            <a:ext cx="144145" cy="1440180"/>
          </a:xfrm>
          <a:prstGeom prst="rect">
            <a:avLst/>
          </a:prstGeom>
          <a:solidFill>
            <a:srgbClr val="FF000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549"/>
          <p:cNvPicPr>
            <a:picLocks noChangeAspect="1"/>
          </p:cNvPicPr>
          <p:nvPr/>
        </p:nvPicPr>
        <p:blipFill>
          <a:blip r:embed="rId2"/>
          <a:stretch>
            <a:fillRect/>
          </a:stretch>
        </p:blipFill>
        <p:spPr>
          <a:xfrm>
            <a:off x="3708400" y="889000"/>
            <a:ext cx="2763520" cy="1962785"/>
          </a:xfrm>
          <a:prstGeom prst="rect">
            <a:avLst/>
          </a:prstGeom>
          <a:noFill/>
          <a:ln>
            <a:noFill/>
          </a:ln>
        </p:spPr>
      </p:pic>
      <p:sp>
        <p:nvSpPr>
          <p:cNvPr id="8" name="文本框 7"/>
          <p:cNvSpPr txBox="1"/>
          <p:nvPr/>
        </p:nvSpPr>
        <p:spPr>
          <a:xfrm>
            <a:off x="674370" y="4354195"/>
            <a:ext cx="1605280" cy="337185"/>
          </a:xfrm>
          <a:prstGeom prst="rect">
            <a:avLst/>
          </a:prstGeom>
          <a:noFill/>
        </p:spPr>
        <p:txBody>
          <a:bodyPr wrap="none" rtlCol="0" anchor="t">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伪码相位模糊度</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1"/>
          <a:srcRect r="4603"/>
          <a:stretch>
            <a:fillRect/>
          </a:stretch>
        </p:blipFill>
        <p:spPr>
          <a:xfrm>
            <a:off x="8600440" y="755015"/>
            <a:ext cx="2736850" cy="1956435"/>
          </a:xfrm>
          <a:prstGeom prst="rect">
            <a:avLst/>
          </a:prstGeom>
        </p:spPr>
      </p:pic>
      <p:sp>
        <p:nvSpPr>
          <p:cNvPr id="13" name="右箭头 12"/>
          <p:cNvSpPr/>
          <p:nvPr/>
        </p:nvSpPr>
        <p:spPr>
          <a:xfrm>
            <a:off x="6814820" y="1747520"/>
            <a:ext cx="1296035" cy="2876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矩形 14"/>
          <p:cNvSpPr/>
          <p:nvPr/>
        </p:nvSpPr>
        <p:spPr>
          <a:xfrm>
            <a:off x="9797415" y="1052830"/>
            <a:ext cx="144145" cy="1376680"/>
          </a:xfrm>
          <a:prstGeom prst="rect">
            <a:avLst/>
          </a:prstGeom>
          <a:solidFill>
            <a:schemeClr val="accent2">
              <a:lumMod val="60000"/>
              <a:lumOff val="40000"/>
              <a:alpha val="43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a:stCxn id="15" idx="0"/>
          </p:cNvCxnSpPr>
          <p:nvPr/>
        </p:nvCxnSpPr>
        <p:spPr>
          <a:xfrm>
            <a:off x="9869805" y="1052830"/>
            <a:ext cx="113665" cy="1386000"/>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p:cNvCxnSpPr>
            <a:stCxn id="15" idx="0"/>
          </p:cNvCxnSpPr>
          <p:nvPr/>
        </p:nvCxnSpPr>
        <p:spPr>
          <a:xfrm flipH="1">
            <a:off x="9735820" y="1052830"/>
            <a:ext cx="133985" cy="1386000"/>
          </a:xfrm>
          <a:prstGeom prst="line">
            <a:avLst/>
          </a:prstGeom>
        </p:spPr>
        <p:style>
          <a:lnRef idx="2">
            <a:schemeClr val="dk1"/>
          </a:lnRef>
          <a:fillRef idx="0">
            <a:schemeClr val="dk1"/>
          </a:fillRef>
          <a:effectRef idx="1">
            <a:schemeClr val="dk1"/>
          </a:effectRef>
          <a:fontRef idx="minor">
            <a:schemeClr val="tx1"/>
          </a:fontRef>
        </p:style>
      </p:cxnSp>
      <p:sp>
        <p:nvSpPr>
          <p:cNvPr id="19" name="椭圆 18"/>
          <p:cNvSpPr/>
          <p:nvPr/>
        </p:nvSpPr>
        <p:spPr>
          <a:xfrm>
            <a:off x="9911080" y="1981200"/>
            <a:ext cx="75565" cy="7556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9767570" y="1543685"/>
            <a:ext cx="75565" cy="7556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9721850" y="2204720"/>
            <a:ext cx="75565" cy="7556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9835515" y="1017270"/>
            <a:ext cx="75565" cy="755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上箭头 26"/>
          <p:cNvSpPr/>
          <p:nvPr/>
        </p:nvSpPr>
        <p:spPr>
          <a:xfrm rot="3000000">
            <a:off x="3200400" y="2035810"/>
            <a:ext cx="216535" cy="141097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8" name="文本框 27"/>
          <p:cNvSpPr txBox="1"/>
          <p:nvPr/>
        </p:nvSpPr>
        <p:spPr>
          <a:xfrm>
            <a:off x="6982460" y="2853055"/>
            <a:ext cx="995680" cy="337185"/>
          </a:xfrm>
          <a:prstGeom prst="rect">
            <a:avLst/>
          </a:prstGeom>
          <a:noFill/>
        </p:spPr>
        <p:txBody>
          <a:bodyPr wrap="none" rtlCol="0" anchor="t">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线性搜索</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9407525" y="2865755"/>
            <a:ext cx="1198880" cy="337185"/>
          </a:xfrm>
          <a:prstGeom prst="rect">
            <a:avLst/>
          </a:prstGeom>
          <a:noFill/>
        </p:spPr>
        <p:txBody>
          <a:bodyPr wrap="none" rtlCol="0" anchor="t">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码相位拟合</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文本框 29"/>
          <p:cNvSpPr txBox="1"/>
          <p:nvPr/>
        </p:nvSpPr>
        <p:spPr>
          <a:xfrm>
            <a:off x="4222750" y="2924810"/>
            <a:ext cx="1605280" cy="337185"/>
          </a:xfrm>
          <a:prstGeom prst="rect">
            <a:avLst/>
          </a:prstGeom>
          <a:noFill/>
        </p:spPr>
        <p:txBody>
          <a:bodyPr wrap="none" rtlCol="0" anchor="t">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伪码自相关函数</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上箭头 30"/>
          <p:cNvSpPr/>
          <p:nvPr/>
        </p:nvSpPr>
        <p:spPr>
          <a:xfrm rot="7860000">
            <a:off x="3206115" y="3339465"/>
            <a:ext cx="216535" cy="141224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pic>
        <p:nvPicPr>
          <p:cNvPr id="32" name="图片 537"/>
          <p:cNvPicPr>
            <a:picLocks noChangeAspect="1"/>
          </p:cNvPicPr>
          <p:nvPr/>
        </p:nvPicPr>
        <p:blipFill>
          <a:blip r:embed="rId3"/>
          <a:srcRect t="4097" r="7203" b="3882"/>
          <a:stretch>
            <a:fillRect/>
          </a:stretch>
        </p:blipFill>
        <p:spPr>
          <a:xfrm>
            <a:off x="8615680" y="3788410"/>
            <a:ext cx="2621915" cy="2058035"/>
          </a:xfrm>
          <a:prstGeom prst="rect">
            <a:avLst/>
          </a:prstGeom>
          <a:noFill/>
          <a:ln>
            <a:noFill/>
          </a:ln>
        </p:spPr>
      </p:pic>
      <p:sp>
        <p:nvSpPr>
          <p:cNvPr id="103" name="文本框 102"/>
          <p:cNvSpPr txBox="1"/>
          <p:nvPr/>
        </p:nvSpPr>
        <p:spPr>
          <a:xfrm>
            <a:off x="8458200" y="5883275"/>
            <a:ext cx="3060700" cy="337185"/>
          </a:xfrm>
          <a:prstGeom prst="rect">
            <a:avLst/>
          </a:prstGeom>
          <a:noFill/>
          <a:ln w="9525">
            <a:noFill/>
          </a:ln>
        </p:spPr>
        <p:txBody>
          <a:bodyPr wrap="square">
            <a:spAutoFit/>
          </a:bodyPr>
          <a:p>
            <a:pPr indent="304800"/>
            <a:r>
              <a:rPr lang="en-US" sz="1600" b="1">
                <a:latin typeface="微软雅黑" panose="020B0503020204020204" pitchFamily="34" charset="-122"/>
                <a:ea typeface="微软雅黑" panose="020B0503020204020204" pitchFamily="34" charset="-122"/>
                <a:cs typeface="微软雅黑" panose="020B0503020204020204" pitchFamily="34" charset="-122"/>
              </a:rPr>
              <a:t> SFFT</a:t>
            </a:r>
            <a:r>
              <a:rPr lang="zh-CN" sz="1600" b="1">
                <a:latin typeface="微软雅黑" panose="020B0503020204020204" pitchFamily="34" charset="-122"/>
                <a:ea typeface="微软雅黑" panose="020B0503020204020204" pitchFamily="34" charset="-122"/>
                <a:cs typeface="微软雅黑" panose="020B0503020204020204" pitchFamily="34" charset="-122"/>
              </a:rPr>
              <a:t>与</a:t>
            </a:r>
            <a:r>
              <a:rPr lang="en-US" sz="1600" b="1">
                <a:latin typeface="微软雅黑" panose="020B0503020204020204" pitchFamily="34" charset="-122"/>
                <a:ea typeface="微软雅黑" panose="020B0503020204020204" pitchFamily="34" charset="-122"/>
                <a:cs typeface="微软雅黑" panose="020B0503020204020204" pitchFamily="34" charset="-122"/>
              </a:rPr>
              <a:t>DFFT</a:t>
            </a:r>
            <a:r>
              <a:rPr lang="zh-CN" sz="1600" b="1">
                <a:latin typeface="微软雅黑" panose="020B0503020204020204" pitchFamily="34" charset="-122"/>
                <a:ea typeface="微软雅黑" panose="020B0503020204020204" pitchFamily="34" charset="-122"/>
                <a:cs typeface="微软雅黑" panose="020B0503020204020204" pitchFamily="34" charset="-122"/>
              </a:rPr>
              <a:t>联合定位结果</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3" name="图片 63" descr="DFFT模糊度"/>
          <p:cNvPicPr>
            <a:picLocks noChangeAspect="1"/>
          </p:cNvPicPr>
          <p:nvPr/>
        </p:nvPicPr>
        <p:blipFill>
          <a:blip r:embed="rId4"/>
          <a:stretch>
            <a:fillRect/>
          </a:stretch>
        </p:blipFill>
        <p:spPr>
          <a:xfrm>
            <a:off x="3865880" y="3843655"/>
            <a:ext cx="2456180" cy="2012315"/>
          </a:xfrm>
          <a:prstGeom prst="rect">
            <a:avLst/>
          </a:prstGeom>
        </p:spPr>
      </p:pic>
      <p:sp>
        <p:nvSpPr>
          <p:cNvPr id="33" name="文本框 32"/>
          <p:cNvSpPr txBox="1"/>
          <p:nvPr/>
        </p:nvSpPr>
        <p:spPr>
          <a:xfrm>
            <a:off x="4294505" y="5949315"/>
            <a:ext cx="1808480" cy="337185"/>
          </a:xfrm>
          <a:prstGeom prst="rect">
            <a:avLst/>
          </a:prstGeom>
          <a:noFill/>
        </p:spPr>
        <p:txBody>
          <a:bodyPr wrap="none" rtlCol="0" anchor="t">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降采样傅里叶变换</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4" name="对象 -2147482147"/>
          <p:cNvGraphicFramePr>
            <a:graphicFrameLocks noChangeAspect="1"/>
          </p:cNvGraphicFramePr>
          <p:nvPr/>
        </p:nvGraphicFramePr>
        <p:xfrm>
          <a:off x="6444615" y="5073650"/>
          <a:ext cx="2070735" cy="267335"/>
        </p:xfrm>
        <a:graphic>
          <a:graphicData uri="http://schemas.openxmlformats.org/presentationml/2006/ole">
            <mc:AlternateContent xmlns:mc="http://schemas.openxmlformats.org/markup-compatibility/2006">
              <mc:Choice xmlns:v="urn:schemas-microsoft-com:vml" Requires="v">
                <p:oleObj spid="_x0000_s3076" name="" r:id="rId5" imgW="3048000" imgH="393700" progId="Equation.KSEE3">
                  <p:embed/>
                </p:oleObj>
              </mc:Choice>
              <mc:Fallback>
                <p:oleObj name="" r:id="rId5" imgW="3048000" imgH="393700" progId="Equation.KSEE3">
                  <p:embed/>
                  <p:pic>
                    <p:nvPicPr>
                      <p:cNvPr id="0" name="图片 3075"/>
                      <p:cNvPicPr/>
                      <p:nvPr/>
                    </p:nvPicPr>
                    <p:blipFill>
                      <a:blip r:embed="rId6"/>
                      <a:stretch>
                        <a:fillRect/>
                      </a:stretch>
                    </p:blipFill>
                    <p:spPr>
                      <a:xfrm>
                        <a:off x="6444615" y="5073650"/>
                        <a:ext cx="2070735" cy="267335"/>
                      </a:xfrm>
                      <a:prstGeom prst="rect">
                        <a:avLst/>
                      </a:prstGeom>
                      <a:noFill/>
                      <a:ln w="38100">
                        <a:noFill/>
                        <a:miter/>
                      </a:ln>
                    </p:spPr>
                  </p:pic>
                </p:oleObj>
              </mc:Fallback>
            </mc:AlternateContent>
          </a:graphicData>
        </a:graphic>
      </p:graphicFrame>
      <p:graphicFrame>
        <p:nvGraphicFramePr>
          <p:cNvPr id="5" name="对象 -2147482148"/>
          <p:cNvGraphicFramePr>
            <a:graphicFrameLocks noChangeAspect="1"/>
          </p:cNvGraphicFramePr>
          <p:nvPr/>
        </p:nvGraphicFramePr>
        <p:xfrm>
          <a:off x="6677660" y="4354195"/>
          <a:ext cx="1433195" cy="317500"/>
        </p:xfrm>
        <a:graphic>
          <a:graphicData uri="http://schemas.openxmlformats.org/presentationml/2006/ole">
            <mc:AlternateContent xmlns:mc="http://schemas.openxmlformats.org/markup-compatibility/2006">
              <mc:Choice xmlns:v="urn:schemas-microsoft-com:vml" Requires="v">
                <p:oleObj spid="_x0000_s34" name="" r:id="rId7" imgW="1777365" imgH="393700" progId="Equation.KSEE3">
                  <p:embed/>
                </p:oleObj>
              </mc:Choice>
              <mc:Fallback>
                <p:oleObj name="" r:id="rId7" imgW="1777365" imgH="393700" progId="Equation.KSEE3">
                  <p:embed/>
                  <p:pic>
                    <p:nvPicPr>
                      <p:cNvPr id="0" name="图片 33"/>
                      <p:cNvPicPr/>
                      <p:nvPr/>
                    </p:nvPicPr>
                    <p:blipFill>
                      <a:blip r:embed="rId8"/>
                      <a:stretch>
                        <a:fillRect/>
                      </a:stretch>
                    </p:blipFill>
                    <p:spPr>
                      <a:xfrm>
                        <a:off x="6677660" y="4354195"/>
                        <a:ext cx="1433195" cy="317500"/>
                      </a:xfrm>
                      <a:prstGeom prst="rect">
                        <a:avLst/>
                      </a:prstGeom>
                      <a:noFill/>
                      <a:ln w="38100">
                        <a:noFill/>
                        <a:miter/>
                      </a:ln>
                    </p:spPr>
                  </p:pic>
                </p:oleObj>
              </mc:Fallback>
            </mc:AlternateContent>
          </a:graphicData>
        </a:graphic>
      </p:graphicFrame>
      <p:sp>
        <p:nvSpPr>
          <p:cNvPr id="35" name="右箭头 34"/>
          <p:cNvSpPr/>
          <p:nvPr/>
        </p:nvSpPr>
        <p:spPr>
          <a:xfrm>
            <a:off x="6814820" y="4685665"/>
            <a:ext cx="1296035" cy="2876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7" name="文本框 36"/>
          <p:cNvSpPr txBox="1"/>
          <p:nvPr/>
        </p:nvSpPr>
        <p:spPr>
          <a:xfrm>
            <a:off x="9695180" y="3357245"/>
            <a:ext cx="58674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N/B</a:t>
            </a:r>
            <a:endParaRPr lang="en-US" altLang="zh-CN" b="1">
              <a:latin typeface="Times New Roman" panose="02020603050405020304" charset="0"/>
              <a:cs typeface="Times New Roman" panose="02020603050405020304" charset="0"/>
            </a:endParaRPr>
          </a:p>
        </p:txBody>
      </p:sp>
      <p:cxnSp>
        <p:nvCxnSpPr>
          <p:cNvPr id="38" name="直接箭头连接符 37"/>
          <p:cNvCxnSpPr/>
          <p:nvPr/>
        </p:nvCxnSpPr>
        <p:spPr>
          <a:xfrm flipH="1">
            <a:off x="8458200" y="5106670"/>
            <a:ext cx="792480" cy="98679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39" name="左大括号 38"/>
          <p:cNvSpPr/>
          <p:nvPr/>
        </p:nvSpPr>
        <p:spPr>
          <a:xfrm rot="16200000">
            <a:off x="9157970" y="4685665"/>
            <a:ext cx="165100" cy="53149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40" name="右大括号 39"/>
          <p:cNvSpPr/>
          <p:nvPr/>
        </p:nvSpPr>
        <p:spPr>
          <a:xfrm rot="16200000">
            <a:off x="10036907" y="3807117"/>
            <a:ext cx="72000" cy="360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42" name="文本框 41"/>
          <p:cNvSpPr txBox="1"/>
          <p:nvPr/>
        </p:nvSpPr>
        <p:spPr>
          <a:xfrm>
            <a:off x="8039100" y="6021070"/>
            <a:ext cx="847725"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N/m</a:t>
            </a:r>
            <a:endParaRPr lang="en-US" altLang="zh-CN" b="1">
              <a:latin typeface="Times New Roman" panose="02020603050405020304" charset="0"/>
              <a:cs typeface="Times New Roman" panose="02020603050405020304" charset="0"/>
            </a:endParaRPr>
          </a:p>
        </p:txBody>
      </p:sp>
      <p:sp>
        <p:nvSpPr>
          <p:cNvPr id="43" name="文本框 42"/>
          <p:cNvSpPr txBox="1"/>
          <p:nvPr/>
        </p:nvSpPr>
        <p:spPr>
          <a:xfrm>
            <a:off x="9592310" y="6309360"/>
            <a:ext cx="2120900" cy="368300"/>
          </a:xfrm>
          <a:prstGeom prst="rect">
            <a:avLst/>
          </a:prstGeom>
          <a:noFill/>
        </p:spPr>
        <p:txBody>
          <a:bodyPr wrap="square" rtlCol="0">
            <a:spAutoFit/>
          </a:bodyPr>
          <a:p>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m&lt;B</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可确定码相位</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2147482260"/>
          <p:cNvGraphicFramePr>
            <a:graphicFrameLocks noChangeAspect="1"/>
          </p:cNvGraphicFramePr>
          <p:nvPr/>
        </p:nvGraphicFramePr>
        <p:xfrm>
          <a:off x="6958965" y="1017270"/>
          <a:ext cx="936625" cy="182245"/>
        </p:xfrm>
        <a:graphic>
          <a:graphicData uri="http://schemas.openxmlformats.org/presentationml/2006/ole">
            <mc:AlternateContent xmlns:mc="http://schemas.openxmlformats.org/markup-compatibility/2006">
              <mc:Choice xmlns:v="urn:schemas-microsoft-com:vml" Requires="v">
                <p:oleObj spid="_x0000_s45" name="" r:id="rId9" imgW="1562100" imgH="304800" progId="Equation.KSEE3">
                  <p:embed/>
                </p:oleObj>
              </mc:Choice>
              <mc:Fallback>
                <p:oleObj name="" r:id="rId9" imgW="1562100" imgH="304800" progId="Equation.KSEE3">
                  <p:embed/>
                  <p:pic>
                    <p:nvPicPr>
                      <p:cNvPr id="0" name="图片 44"/>
                      <p:cNvPicPr/>
                      <p:nvPr/>
                    </p:nvPicPr>
                    <p:blipFill>
                      <a:blip r:embed="rId10"/>
                      <a:stretch>
                        <a:fillRect/>
                      </a:stretch>
                    </p:blipFill>
                    <p:spPr>
                      <a:xfrm>
                        <a:off x="6958965" y="1017270"/>
                        <a:ext cx="936625" cy="182245"/>
                      </a:xfrm>
                      <a:prstGeom prst="rect">
                        <a:avLst/>
                      </a:prstGeom>
                      <a:noFill/>
                      <a:ln w="38100">
                        <a:noFill/>
                        <a:miter/>
                      </a:ln>
                    </p:spPr>
                  </p:pic>
                </p:oleObj>
              </mc:Fallback>
            </mc:AlternateContent>
          </a:graphicData>
        </a:graphic>
      </p:graphicFrame>
      <p:graphicFrame>
        <p:nvGraphicFramePr>
          <p:cNvPr id="7" name="对象 -2147482259"/>
          <p:cNvGraphicFramePr>
            <a:graphicFrameLocks noChangeAspect="1"/>
          </p:cNvGraphicFramePr>
          <p:nvPr/>
        </p:nvGraphicFramePr>
        <p:xfrm>
          <a:off x="6375400" y="1268730"/>
          <a:ext cx="2174875" cy="235585"/>
        </p:xfrm>
        <a:graphic>
          <a:graphicData uri="http://schemas.openxmlformats.org/presentationml/2006/ole">
            <mc:AlternateContent xmlns:mc="http://schemas.openxmlformats.org/markup-compatibility/2006">
              <mc:Choice xmlns:v="urn:schemas-microsoft-com:vml" Requires="v">
                <p:oleObj spid="_x0000_s46" name="" r:id="rId11" imgW="4533900" imgH="431800" progId="Equation.KSEE3">
                  <p:embed/>
                </p:oleObj>
              </mc:Choice>
              <mc:Fallback>
                <p:oleObj name="" r:id="rId11" imgW="4533900" imgH="431800" progId="Equation.KSEE3">
                  <p:embed/>
                  <p:pic>
                    <p:nvPicPr>
                      <p:cNvPr id="0" name="图片 45"/>
                      <p:cNvPicPr/>
                      <p:nvPr/>
                    </p:nvPicPr>
                    <p:blipFill>
                      <a:blip r:embed="rId12"/>
                      <a:stretch>
                        <a:fillRect/>
                      </a:stretch>
                    </p:blipFill>
                    <p:spPr>
                      <a:xfrm>
                        <a:off x="6375400" y="1268730"/>
                        <a:ext cx="2174875" cy="235585"/>
                      </a:xfrm>
                      <a:prstGeom prst="rect">
                        <a:avLst/>
                      </a:prstGeom>
                      <a:noFill/>
                      <a:ln w="38100">
                        <a:noFill/>
                        <a:miter/>
                      </a:ln>
                    </p:spPr>
                  </p:pic>
                </p:oleObj>
              </mc:Fallback>
            </mc:AlternateContent>
          </a:graphicData>
        </a:graphic>
      </p:graphicFrame>
      <p:graphicFrame>
        <p:nvGraphicFramePr>
          <p:cNvPr id="9" name="对象 -2147482258"/>
          <p:cNvGraphicFramePr>
            <a:graphicFrameLocks noChangeAspect="1"/>
          </p:cNvGraphicFramePr>
          <p:nvPr/>
        </p:nvGraphicFramePr>
        <p:xfrm>
          <a:off x="6374130" y="1556385"/>
          <a:ext cx="2176780" cy="233045"/>
        </p:xfrm>
        <a:graphic>
          <a:graphicData uri="http://schemas.openxmlformats.org/presentationml/2006/ole">
            <mc:AlternateContent xmlns:mc="http://schemas.openxmlformats.org/markup-compatibility/2006">
              <mc:Choice xmlns:v="urn:schemas-microsoft-com:vml" Requires="v">
                <p:oleObj spid="_x0000_s47" name="" r:id="rId13" imgW="4572000" imgH="431800" progId="Equation.KSEE3">
                  <p:embed/>
                </p:oleObj>
              </mc:Choice>
              <mc:Fallback>
                <p:oleObj name="" r:id="rId13" imgW="4572000" imgH="431800" progId="Equation.KSEE3">
                  <p:embed/>
                  <p:pic>
                    <p:nvPicPr>
                      <p:cNvPr id="0" name="图片 46"/>
                      <p:cNvPicPr/>
                      <p:nvPr/>
                    </p:nvPicPr>
                    <p:blipFill>
                      <a:blip r:embed="rId14"/>
                      <a:stretch>
                        <a:fillRect/>
                      </a:stretch>
                    </p:blipFill>
                    <p:spPr>
                      <a:xfrm>
                        <a:off x="6374130" y="1556385"/>
                        <a:ext cx="2176780" cy="233045"/>
                      </a:xfrm>
                      <a:prstGeom prst="rect">
                        <a:avLst/>
                      </a:prstGeom>
                      <a:noFill/>
                      <a:ln w="38100">
                        <a:noFill/>
                        <a:miter/>
                      </a:ln>
                    </p:spPr>
                  </p:pic>
                </p:oleObj>
              </mc:Fallback>
            </mc:AlternateContent>
          </a:graphicData>
        </a:graphic>
      </p:graphicFrame>
      <p:graphicFrame>
        <p:nvGraphicFramePr>
          <p:cNvPr id="10" name="对象 -2147482246"/>
          <p:cNvGraphicFramePr>
            <a:graphicFrameLocks noChangeAspect="1"/>
          </p:cNvGraphicFramePr>
          <p:nvPr/>
        </p:nvGraphicFramePr>
        <p:xfrm>
          <a:off x="6831965" y="2060575"/>
          <a:ext cx="1130300" cy="152400"/>
        </p:xfrm>
        <a:graphic>
          <a:graphicData uri="http://schemas.openxmlformats.org/presentationml/2006/ole">
            <mc:AlternateContent xmlns:mc="http://schemas.openxmlformats.org/markup-compatibility/2006">
              <mc:Choice xmlns:v="urn:schemas-microsoft-com:vml" Requires="v">
                <p:oleObj spid="_x0000_s48" name="" r:id="rId15" imgW="1676400" imgH="241300" progId="Equation.KSEE3">
                  <p:embed/>
                </p:oleObj>
              </mc:Choice>
              <mc:Fallback>
                <p:oleObj name="" r:id="rId15" imgW="1676400" imgH="241300" progId="Equation.KSEE3">
                  <p:embed/>
                  <p:pic>
                    <p:nvPicPr>
                      <p:cNvPr id="0" name="图片 47"/>
                      <p:cNvPicPr/>
                      <p:nvPr/>
                    </p:nvPicPr>
                    <p:blipFill>
                      <a:blip r:embed="rId16"/>
                      <a:stretch>
                        <a:fillRect/>
                      </a:stretch>
                    </p:blipFill>
                    <p:spPr>
                      <a:xfrm>
                        <a:off x="6831965" y="2060575"/>
                        <a:ext cx="1130300" cy="152400"/>
                      </a:xfrm>
                      <a:prstGeom prst="rect">
                        <a:avLst/>
                      </a:prstGeom>
                      <a:noFill/>
                      <a:ln w="38100">
                        <a:noFill/>
                        <a:miter/>
                      </a:ln>
                    </p:spPr>
                  </p:pic>
                </p:oleObj>
              </mc:Fallback>
            </mc:AlternateContent>
          </a:graphicData>
        </a:graphic>
      </p:graphicFrame>
      <p:graphicFrame>
        <p:nvGraphicFramePr>
          <p:cNvPr id="14" name="对象 -2147482047"/>
          <p:cNvGraphicFramePr>
            <a:graphicFrameLocks noChangeAspect="1"/>
          </p:cNvGraphicFramePr>
          <p:nvPr/>
        </p:nvGraphicFramePr>
        <p:xfrm>
          <a:off x="6939280" y="2277110"/>
          <a:ext cx="976630" cy="280035"/>
        </p:xfrm>
        <a:graphic>
          <a:graphicData uri="http://schemas.openxmlformats.org/presentationml/2006/ole">
            <mc:AlternateContent xmlns:mc="http://schemas.openxmlformats.org/markup-compatibility/2006">
              <mc:Choice xmlns:v="urn:schemas-microsoft-com:vml" Requires="v">
                <p:oleObj spid="_x0000_s49" name="" r:id="rId17" imgW="1638300" imgH="469900" progId="Equation.KSEE3">
                  <p:embed/>
                </p:oleObj>
              </mc:Choice>
              <mc:Fallback>
                <p:oleObj name="" r:id="rId17" imgW="1638300" imgH="469900" progId="Equation.KSEE3">
                  <p:embed/>
                  <p:pic>
                    <p:nvPicPr>
                      <p:cNvPr id="0" name="图片 48"/>
                      <p:cNvPicPr/>
                      <p:nvPr/>
                    </p:nvPicPr>
                    <p:blipFill>
                      <a:blip r:embed="rId18"/>
                      <a:stretch>
                        <a:fillRect/>
                      </a:stretch>
                    </p:blipFill>
                    <p:spPr>
                      <a:xfrm>
                        <a:off x="6939280" y="2277110"/>
                        <a:ext cx="976630" cy="28003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ppt_x"/>
                                          </p:val>
                                        </p:tav>
                                        <p:tav tm="100000">
                                          <p:val>
                                            <p:strVal val="#ppt_x"/>
                                          </p:val>
                                        </p:tav>
                                      </p:tavLst>
                                    </p:anim>
                                    <p:anim calcmode="lin" valueType="num">
                                      <p:cBhvr additive="base">
                                        <p:cTn id="7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 calcmode="lin" valueType="num">
                                      <p:cBhvr additive="base">
                                        <p:cTn id="85" dur="500" fill="hold"/>
                                        <p:tgtEl>
                                          <p:spTgt spid="103"/>
                                        </p:tgtEl>
                                        <p:attrNameLst>
                                          <p:attrName>ppt_x</p:attrName>
                                        </p:attrNameLst>
                                      </p:cBhvr>
                                      <p:tavLst>
                                        <p:tav tm="0">
                                          <p:val>
                                            <p:strVal val="#ppt_x"/>
                                          </p:val>
                                        </p:tav>
                                        <p:tav tm="100000">
                                          <p:val>
                                            <p:strVal val="#ppt_x"/>
                                          </p:val>
                                        </p:tav>
                                      </p:tavLst>
                                    </p:anim>
                                    <p:anim calcmode="lin" valueType="num">
                                      <p:cBhvr additive="base">
                                        <p:cTn id="86" dur="500" fill="hold"/>
                                        <p:tgtEl>
                                          <p:spTgt spid="10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additive="base">
                                        <p:cTn id="89" dur="500" fill="hold"/>
                                        <p:tgtEl>
                                          <p:spTgt spid="63"/>
                                        </p:tgtEl>
                                        <p:attrNameLst>
                                          <p:attrName>ppt_x</p:attrName>
                                        </p:attrNameLst>
                                      </p:cBhvr>
                                      <p:tavLst>
                                        <p:tav tm="0">
                                          <p:val>
                                            <p:strVal val="#ppt_x"/>
                                          </p:val>
                                        </p:tav>
                                        <p:tav tm="100000">
                                          <p:val>
                                            <p:strVal val="#ppt_x"/>
                                          </p:val>
                                        </p:tav>
                                      </p:tavLst>
                                    </p:anim>
                                    <p:anim calcmode="lin" valueType="num">
                                      <p:cBhvr additive="base">
                                        <p:cTn id="90" dur="500" fill="hold"/>
                                        <p:tgtEl>
                                          <p:spTgt spid="6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additive="base">
                                        <p:cTn id="97" dur="500" fill="hold"/>
                                        <p:tgtEl>
                                          <p:spTgt spid="4"/>
                                        </p:tgtEl>
                                        <p:attrNameLst>
                                          <p:attrName>ppt_x</p:attrName>
                                        </p:attrNameLst>
                                      </p:cBhvr>
                                      <p:tavLst>
                                        <p:tav tm="0">
                                          <p:val>
                                            <p:strVal val="#ppt_x"/>
                                          </p:val>
                                        </p:tav>
                                        <p:tav tm="100000">
                                          <p:val>
                                            <p:strVal val="#ppt_x"/>
                                          </p:val>
                                        </p:tav>
                                      </p:tavLst>
                                    </p:anim>
                                    <p:anim calcmode="lin" valueType="num">
                                      <p:cBhvr additive="base">
                                        <p:cTn id="98" dur="500" fill="hold"/>
                                        <p:tgtEl>
                                          <p:spTgt spid="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additive="base">
                                        <p:cTn id="101" dur="500" fill="hold"/>
                                        <p:tgtEl>
                                          <p:spTgt spid="5"/>
                                        </p:tgtEl>
                                        <p:attrNameLst>
                                          <p:attrName>ppt_x</p:attrName>
                                        </p:attrNameLst>
                                      </p:cBhvr>
                                      <p:tavLst>
                                        <p:tav tm="0">
                                          <p:val>
                                            <p:strVal val="#ppt_x"/>
                                          </p:val>
                                        </p:tav>
                                        <p:tav tm="100000">
                                          <p:val>
                                            <p:strVal val="#ppt_x"/>
                                          </p:val>
                                        </p:tav>
                                      </p:tavLst>
                                    </p:anim>
                                    <p:anim calcmode="lin" valueType="num">
                                      <p:cBhvr additive="base">
                                        <p:cTn id="102" dur="50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additive="base">
                                        <p:cTn id="105" dur="500" fill="hold"/>
                                        <p:tgtEl>
                                          <p:spTgt spid="35"/>
                                        </p:tgtEl>
                                        <p:attrNameLst>
                                          <p:attrName>ppt_x</p:attrName>
                                        </p:attrNameLst>
                                      </p:cBhvr>
                                      <p:tavLst>
                                        <p:tav tm="0">
                                          <p:val>
                                            <p:strVal val="#ppt_x"/>
                                          </p:val>
                                        </p:tav>
                                        <p:tav tm="100000">
                                          <p:val>
                                            <p:strVal val="#ppt_x"/>
                                          </p:val>
                                        </p:tav>
                                      </p:tavLst>
                                    </p:anim>
                                    <p:anim calcmode="lin" valueType="num">
                                      <p:cBhvr additive="base">
                                        <p:cTn id="106" dur="500" fill="hold"/>
                                        <p:tgtEl>
                                          <p:spTgt spid="3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additive="base">
                                        <p:cTn id="109" dur="500" fill="hold"/>
                                        <p:tgtEl>
                                          <p:spTgt spid="37"/>
                                        </p:tgtEl>
                                        <p:attrNameLst>
                                          <p:attrName>ppt_x</p:attrName>
                                        </p:attrNameLst>
                                      </p:cBhvr>
                                      <p:tavLst>
                                        <p:tav tm="0">
                                          <p:val>
                                            <p:strVal val="#ppt_x"/>
                                          </p:val>
                                        </p:tav>
                                        <p:tav tm="100000">
                                          <p:val>
                                            <p:strVal val="#ppt_x"/>
                                          </p:val>
                                        </p:tav>
                                      </p:tavLst>
                                    </p:anim>
                                    <p:anim calcmode="lin" valueType="num">
                                      <p:cBhvr additive="base">
                                        <p:cTn id="110" dur="500" fill="hold"/>
                                        <p:tgtEl>
                                          <p:spTgt spid="37"/>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additive="base">
                                        <p:cTn id="117" dur="500" fill="hold"/>
                                        <p:tgtEl>
                                          <p:spTgt spid="39"/>
                                        </p:tgtEl>
                                        <p:attrNameLst>
                                          <p:attrName>ppt_x</p:attrName>
                                        </p:attrNameLst>
                                      </p:cBhvr>
                                      <p:tavLst>
                                        <p:tav tm="0">
                                          <p:val>
                                            <p:strVal val="#ppt_x"/>
                                          </p:val>
                                        </p:tav>
                                        <p:tav tm="100000">
                                          <p:val>
                                            <p:strVal val="#ppt_x"/>
                                          </p:val>
                                        </p:tav>
                                      </p:tavLst>
                                    </p:anim>
                                    <p:anim calcmode="lin" valueType="num">
                                      <p:cBhvr additive="base">
                                        <p:cTn id="118" dur="500" fill="hold"/>
                                        <p:tgtEl>
                                          <p:spTgt spid="3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additive="base">
                                        <p:cTn id="121" dur="500" fill="hold"/>
                                        <p:tgtEl>
                                          <p:spTgt spid="40"/>
                                        </p:tgtEl>
                                        <p:attrNameLst>
                                          <p:attrName>ppt_x</p:attrName>
                                        </p:attrNameLst>
                                      </p:cBhvr>
                                      <p:tavLst>
                                        <p:tav tm="0">
                                          <p:val>
                                            <p:strVal val="#ppt_x"/>
                                          </p:val>
                                        </p:tav>
                                        <p:tav tm="100000">
                                          <p:val>
                                            <p:strVal val="#ppt_x"/>
                                          </p:val>
                                        </p:tav>
                                      </p:tavLst>
                                    </p:anim>
                                    <p:anim calcmode="lin" valueType="num">
                                      <p:cBhvr additive="base">
                                        <p:cTn id="122" dur="500" fill="hold"/>
                                        <p:tgtEl>
                                          <p:spTgt spid="4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fill="hold"/>
                                        <p:tgtEl>
                                          <p:spTgt spid="42"/>
                                        </p:tgtEl>
                                        <p:attrNameLst>
                                          <p:attrName>ppt_x</p:attrName>
                                        </p:attrNameLst>
                                      </p:cBhvr>
                                      <p:tavLst>
                                        <p:tav tm="0">
                                          <p:val>
                                            <p:strVal val="#ppt_x"/>
                                          </p:val>
                                        </p:tav>
                                        <p:tav tm="100000">
                                          <p:val>
                                            <p:strVal val="#ppt_x"/>
                                          </p:val>
                                        </p:tav>
                                      </p:tavLst>
                                    </p:anim>
                                    <p:anim calcmode="lin" valueType="num">
                                      <p:cBhvr additive="base">
                                        <p:cTn id="126" dur="500" fill="hold"/>
                                        <p:tgtEl>
                                          <p:spTgt spid="4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 calcmode="lin" valueType="num">
                                      <p:cBhvr additive="base">
                                        <p:cTn id="129" dur="500" fill="hold"/>
                                        <p:tgtEl>
                                          <p:spTgt spid="43"/>
                                        </p:tgtEl>
                                        <p:attrNameLst>
                                          <p:attrName>ppt_x</p:attrName>
                                        </p:attrNameLst>
                                      </p:cBhvr>
                                      <p:tavLst>
                                        <p:tav tm="0">
                                          <p:val>
                                            <p:strVal val="#ppt_x"/>
                                          </p:val>
                                        </p:tav>
                                        <p:tav tm="100000">
                                          <p:val>
                                            <p:strVal val="#ppt_x"/>
                                          </p:val>
                                        </p:tav>
                                      </p:tavLst>
                                    </p:anim>
                                    <p:anim calcmode="lin" valueType="num">
                                      <p:cBhvr additive="base">
                                        <p:cTn id="13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2" grpId="0" bldLvl="0" animBg="1"/>
      <p:bldP spid="23" grpId="0" animBg="1"/>
      <p:bldP spid="24" grpId="0" animBg="1"/>
      <p:bldP spid="28" grpId="0"/>
      <p:bldP spid="29" grpId="0"/>
      <p:bldP spid="30" grpId="0"/>
      <p:bldP spid="13" grpId="1" animBg="1"/>
      <p:bldP spid="15" grpId="1" animBg="1"/>
      <p:bldP spid="19" grpId="1" animBg="1"/>
      <p:bldP spid="22" grpId="1" animBg="1"/>
      <p:bldP spid="23" grpId="1" animBg="1"/>
      <p:bldP spid="24" grpId="1" animBg="1"/>
      <p:bldP spid="28" grpId="1"/>
      <p:bldP spid="29" grpId="1"/>
      <p:bldP spid="30" grpId="1"/>
      <p:bldP spid="103" grpId="0"/>
      <p:bldP spid="33" grpId="0"/>
      <p:bldP spid="35" grpId="0" animBg="1"/>
      <p:bldP spid="37" grpId="0"/>
      <p:bldP spid="39" grpId="0" animBg="1"/>
      <p:bldP spid="40" grpId="0" animBg="1"/>
      <p:bldP spid="42" grpId="0"/>
      <p:bldP spid="43" grpId="0"/>
      <p:bldP spid="103" grpId="1"/>
      <p:bldP spid="33" grpId="1"/>
      <p:bldP spid="35" grpId="1" animBg="1"/>
      <p:bldP spid="37" grpId="1"/>
      <p:bldP spid="39" grpId="1" animBg="1"/>
      <p:bldP spid="40" grpId="1" animBg="1"/>
      <p:bldP spid="42" grpId="1"/>
      <p:bldP spid="4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 name="图片 658"/>
          <p:cNvPicPr>
            <a:picLocks noChangeAspect="1"/>
          </p:cNvPicPr>
          <p:nvPr/>
        </p:nvPicPr>
        <p:blipFill>
          <a:blip r:embed="rId1"/>
          <a:stretch>
            <a:fillRect/>
          </a:stretch>
        </p:blipFill>
        <p:spPr>
          <a:xfrm>
            <a:off x="334645" y="3815080"/>
            <a:ext cx="3234690" cy="2287905"/>
          </a:xfrm>
          <a:prstGeom prst="rect">
            <a:avLst/>
          </a:prstGeom>
          <a:noFill/>
          <a:ln>
            <a:noFill/>
          </a:ln>
        </p:spPr>
      </p:pic>
      <p:pic>
        <p:nvPicPr>
          <p:cNvPr id="39" name="图片 659"/>
          <p:cNvPicPr>
            <a:picLocks noChangeAspect="1"/>
          </p:cNvPicPr>
          <p:nvPr/>
        </p:nvPicPr>
        <p:blipFill>
          <a:blip r:embed="rId2"/>
          <a:stretch>
            <a:fillRect/>
          </a:stretch>
        </p:blipFill>
        <p:spPr>
          <a:xfrm>
            <a:off x="3143250" y="3740785"/>
            <a:ext cx="4268470" cy="2421890"/>
          </a:xfrm>
          <a:prstGeom prst="rect">
            <a:avLst/>
          </a:prstGeom>
          <a:noFill/>
          <a:ln>
            <a:noFill/>
          </a:ln>
        </p:spPr>
      </p:pic>
      <p:pic>
        <p:nvPicPr>
          <p:cNvPr id="34" name="图片 660"/>
          <p:cNvPicPr>
            <a:picLocks noChangeAspect="1"/>
          </p:cNvPicPr>
          <p:nvPr/>
        </p:nvPicPr>
        <p:blipFill>
          <a:blip r:embed="rId3"/>
          <a:stretch>
            <a:fillRect/>
          </a:stretch>
        </p:blipFill>
        <p:spPr>
          <a:xfrm>
            <a:off x="7031355" y="3800158"/>
            <a:ext cx="3038475" cy="2301875"/>
          </a:xfrm>
          <a:prstGeom prst="rect">
            <a:avLst/>
          </a:prstGeom>
          <a:noFill/>
          <a:ln>
            <a:noFill/>
          </a:ln>
        </p:spPr>
      </p:pic>
      <p:sp>
        <p:nvSpPr>
          <p:cNvPr id="5" name="文本框 4"/>
          <p:cNvSpPr txBox="1"/>
          <p:nvPr/>
        </p:nvSpPr>
        <p:spPr>
          <a:xfrm>
            <a:off x="154940" y="768985"/>
            <a:ext cx="11264900"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HSFFT</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捕获算法</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4" name="图片 400" descr="基于线性搜索SFFT的并行码相位搜索"/>
          <p:cNvPicPr>
            <a:picLocks noChangeAspect="1"/>
          </p:cNvPicPr>
          <p:nvPr/>
        </p:nvPicPr>
        <p:blipFill>
          <a:blip r:embed="rId4"/>
          <a:stretch>
            <a:fillRect/>
          </a:stretch>
        </p:blipFill>
        <p:spPr>
          <a:xfrm>
            <a:off x="406400" y="1229360"/>
            <a:ext cx="6099175" cy="1860550"/>
          </a:xfrm>
          <a:prstGeom prst="rect">
            <a:avLst/>
          </a:prstGeom>
          <a:noFill/>
          <a:ln>
            <a:noFill/>
          </a:ln>
        </p:spPr>
      </p:pic>
      <p:sp>
        <p:nvSpPr>
          <p:cNvPr id="100" name="文本框 99"/>
          <p:cNvSpPr txBox="1"/>
          <p:nvPr/>
        </p:nvSpPr>
        <p:spPr>
          <a:xfrm>
            <a:off x="1270635" y="3068955"/>
            <a:ext cx="3423285" cy="337185"/>
          </a:xfrm>
          <a:prstGeom prst="rect">
            <a:avLst/>
          </a:prstGeom>
          <a:noFill/>
          <a:ln w="9525">
            <a:noFill/>
          </a:ln>
        </p:spPr>
        <p:txBody>
          <a:bodyPr wrap="square">
            <a:spAutoFit/>
          </a:bodyPr>
          <a:p>
            <a:pPr indent="304800" algn="ctr"/>
            <a:r>
              <a:rPr lang="en-US" sz="1600" b="1">
                <a:latin typeface="Times New Roman" panose="02020603050405020304" charset="0"/>
                <a:ea typeface="微软雅黑" panose="020B0503020204020204" pitchFamily="34" charset="-122"/>
                <a:cs typeface="Times New Roman" panose="02020603050405020304" charset="0"/>
              </a:rPr>
              <a:t> HSFFT</a:t>
            </a:r>
            <a:r>
              <a:rPr lang="zh-CN" sz="1600" b="1">
                <a:latin typeface="Times New Roman" panose="02020603050405020304" charset="0"/>
                <a:ea typeface="微软雅黑" panose="020B0503020204020204" pitchFamily="34" charset="-122"/>
                <a:cs typeface="Times New Roman" panose="02020603050405020304" charset="0"/>
              </a:rPr>
              <a:t>导航信号捕获算法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2" name="文本框 1"/>
          <p:cNvSpPr txBox="1"/>
          <p:nvPr/>
        </p:nvSpPr>
        <p:spPr>
          <a:xfrm>
            <a:off x="389255"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不同</a:t>
            </a:r>
            <a:r>
              <a:rPr lang="zh-CN" altLang="en-US" sz="1600" b="1">
                <a:latin typeface="Times New Roman" panose="02020603050405020304" charset="0"/>
                <a:ea typeface="微软雅黑" panose="020B0503020204020204" pitchFamily="34" charset="-122"/>
                <a:cs typeface="Times New Roman" panose="02020603050405020304" charset="0"/>
              </a:rPr>
              <a:t>算法捕获概率对比图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4" name="文本框 3"/>
          <p:cNvSpPr txBox="1"/>
          <p:nvPr/>
        </p:nvSpPr>
        <p:spPr>
          <a:xfrm>
            <a:off x="3863340"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计算量对比图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7" name="文本框 6"/>
          <p:cNvSpPr txBox="1"/>
          <p:nvPr/>
        </p:nvSpPr>
        <p:spPr>
          <a:xfrm>
            <a:off x="7031355"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捕获</a:t>
            </a:r>
            <a:r>
              <a:rPr lang="zh-CN" altLang="en-US" sz="1600" b="1">
                <a:latin typeface="Times New Roman" panose="02020603050405020304" charset="0"/>
                <a:ea typeface="微软雅黑" panose="020B0503020204020204" pitchFamily="34" charset="-122"/>
                <a:cs typeface="Times New Roman" panose="02020603050405020304" charset="0"/>
              </a:rPr>
              <a:t>时间对比图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pic>
        <p:nvPicPr>
          <p:cNvPr id="8" name="图片 7"/>
          <p:cNvPicPr>
            <a:picLocks noChangeAspect="1"/>
          </p:cNvPicPr>
          <p:nvPr/>
        </p:nvPicPr>
        <p:blipFill>
          <a:blip r:embed="rId5"/>
          <a:stretch>
            <a:fillRect/>
          </a:stretch>
        </p:blipFill>
        <p:spPr>
          <a:xfrm>
            <a:off x="6731000" y="760730"/>
            <a:ext cx="3486150" cy="2614930"/>
          </a:xfrm>
          <a:prstGeom prst="rect">
            <a:avLst/>
          </a:prstGeom>
        </p:spPr>
      </p:pic>
      <p:sp>
        <p:nvSpPr>
          <p:cNvPr id="9" name="文本框 8"/>
          <p:cNvSpPr txBox="1"/>
          <p:nvPr/>
        </p:nvSpPr>
        <p:spPr>
          <a:xfrm>
            <a:off x="6671310" y="3375660"/>
            <a:ext cx="342328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线性搜索解模糊度</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10" name="圆角矩形 9"/>
          <p:cNvSpPr/>
          <p:nvPr/>
        </p:nvSpPr>
        <p:spPr>
          <a:xfrm>
            <a:off x="9967595" y="836930"/>
            <a:ext cx="1922780" cy="55905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算法优势：（</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）具有更快的捕获</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速度；</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）具有更小的</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计算量；</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）具有更高的码相位捕获</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精度；</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4556125" y="1557020"/>
            <a:ext cx="2024380" cy="5759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426" descr="7、基于SFFT的与FFT_DT导航信号捕获算法"/>
          <p:cNvPicPr>
            <a:picLocks noChangeAspect="1"/>
          </p:cNvPicPr>
          <p:nvPr/>
        </p:nvPicPr>
        <p:blipFill>
          <a:blip r:embed="rId1"/>
          <a:stretch>
            <a:fillRect/>
          </a:stretch>
        </p:blipFill>
        <p:spPr>
          <a:xfrm>
            <a:off x="708025" y="1341120"/>
            <a:ext cx="4737100" cy="1840230"/>
          </a:xfrm>
          <a:prstGeom prst="rect">
            <a:avLst/>
          </a:prstGeom>
          <a:noFill/>
          <a:ln>
            <a:noFill/>
          </a:ln>
        </p:spPr>
      </p:pic>
      <p:sp>
        <p:nvSpPr>
          <p:cNvPr id="5" name="文本框 4"/>
          <p:cNvSpPr txBox="1"/>
          <p:nvPr/>
        </p:nvSpPr>
        <p:spPr>
          <a:xfrm>
            <a:off x="154940" y="768985"/>
            <a:ext cx="11264900"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SFFT-DT</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捕获算法</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p:cNvSpPr/>
          <p:nvPr/>
        </p:nvSpPr>
        <p:spPr>
          <a:xfrm>
            <a:off x="9967595" y="836930"/>
            <a:ext cx="1903730" cy="559054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算法优势：（</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）具有更快的捕获</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速度；</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）具有更小的</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计算量；</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00000"/>
              </a:lnSpc>
            </a:pP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）码相位捕获精度与</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FFT</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一致。</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858837" y="3372485"/>
            <a:ext cx="5080000" cy="337185"/>
          </a:xfrm>
          <a:prstGeom prst="rect">
            <a:avLst/>
          </a:prstGeom>
          <a:noFill/>
          <a:ln w="9525">
            <a:noFill/>
          </a:ln>
        </p:spPr>
        <p:txBody>
          <a:bodyPr>
            <a:spAutoFit/>
          </a:bodyPr>
          <a:p>
            <a:pPr indent="304800"/>
            <a:r>
              <a:rPr lang="zh-CN" sz="1600" b="1">
                <a:latin typeface="微软雅黑" panose="020B0503020204020204" pitchFamily="34" charset="-122"/>
                <a:ea typeface="微软雅黑" panose="020B0503020204020204" pitchFamily="34" charset="-122"/>
                <a:cs typeface="微软雅黑" panose="020B0503020204020204" pitchFamily="34" charset="-122"/>
              </a:rPr>
              <a:t>基于</a:t>
            </a:r>
            <a:r>
              <a:rPr lang="en-US" sz="1600" b="1">
                <a:latin typeface="微软雅黑" panose="020B0503020204020204" pitchFamily="34" charset="-122"/>
                <a:ea typeface="微软雅黑" panose="020B0503020204020204" pitchFamily="34" charset="-122"/>
                <a:cs typeface="微软雅黑" panose="020B0503020204020204" pitchFamily="34" charset="-122"/>
              </a:rPr>
              <a:t>SFFT-DT</a:t>
            </a:r>
            <a:r>
              <a:rPr lang="zh-CN" sz="1600" b="1">
                <a:latin typeface="微软雅黑" panose="020B0503020204020204" pitchFamily="34" charset="-122"/>
                <a:ea typeface="微软雅黑" panose="020B0503020204020204" pitchFamily="34" charset="-122"/>
                <a:cs typeface="微软雅黑" panose="020B0503020204020204" pitchFamily="34" charset="-122"/>
              </a:rPr>
              <a:t>的并行码相位快速捕获方法</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239510" y="692785"/>
            <a:ext cx="3427095" cy="2781300"/>
          </a:xfrm>
          <a:prstGeom prst="rect">
            <a:avLst/>
          </a:prstGeom>
        </p:spPr>
      </p:pic>
      <p:sp>
        <p:nvSpPr>
          <p:cNvPr id="4" name="文本框 3"/>
          <p:cNvSpPr txBox="1"/>
          <p:nvPr/>
        </p:nvSpPr>
        <p:spPr>
          <a:xfrm>
            <a:off x="389255"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不同</a:t>
            </a:r>
            <a:r>
              <a:rPr lang="zh-CN" altLang="en-US" sz="1600" b="1">
                <a:latin typeface="Times New Roman" panose="02020603050405020304" charset="0"/>
                <a:ea typeface="微软雅黑" panose="020B0503020204020204" pitchFamily="34" charset="-122"/>
                <a:cs typeface="Times New Roman" panose="02020603050405020304" charset="0"/>
              </a:rPr>
              <a:t>算法捕获概率对比图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6" name="文本框 5"/>
          <p:cNvSpPr txBox="1"/>
          <p:nvPr/>
        </p:nvSpPr>
        <p:spPr>
          <a:xfrm>
            <a:off x="3790315"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计算量对比图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7" name="文本框 6"/>
          <p:cNvSpPr txBox="1"/>
          <p:nvPr/>
        </p:nvSpPr>
        <p:spPr>
          <a:xfrm>
            <a:off x="7031355" y="6237605"/>
            <a:ext cx="2753995" cy="337185"/>
          </a:xfrm>
          <a:prstGeom prst="rect">
            <a:avLst/>
          </a:prstGeom>
          <a:noFill/>
          <a:ln w="9525">
            <a:noFill/>
          </a:ln>
        </p:spPr>
        <p:txBody>
          <a:bodyPr wrap="square">
            <a:spAutoFit/>
          </a:bodyPr>
          <a:p>
            <a:pPr indent="304800" algn="ctr"/>
            <a:r>
              <a:rPr lang="zh-CN" altLang="en-US" sz="1600" b="1">
                <a:latin typeface="Times New Roman" panose="02020603050405020304" charset="0"/>
                <a:ea typeface="微软雅黑" panose="020B0503020204020204" pitchFamily="34" charset="-122"/>
                <a:cs typeface="Times New Roman" panose="02020603050405020304" charset="0"/>
              </a:rPr>
              <a:t>捕获</a:t>
            </a:r>
            <a:r>
              <a:rPr lang="zh-CN" altLang="en-US" sz="1600" b="1">
                <a:latin typeface="Times New Roman" panose="02020603050405020304" charset="0"/>
                <a:ea typeface="微软雅黑" panose="020B0503020204020204" pitchFamily="34" charset="-122"/>
                <a:cs typeface="Times New Roman" panose="02020603050405020304" charset="0"/>
              </a:rPr>
              <a:t>时间对比图</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sp>
        <p:nvSpPr>
          <p:cNvPr id="9" name="文本框 8"/>
          <p:cNvSpPr txBox="1"/>
          <p:nvPr/>
        </p:nvSpPr>
        <p:spPr>
          <a:xfrm>
            <a:off x="6095365" y="3342005"/>
            <a:ext cx="3423285" cy="337185"/>
          </a:xfrm>
          <a:prstGeom prst="rect">
            <a:avLst/>
          </a:prstGeom>
          <a:noFill/>
          <a:ln w="9525">
            <a:noFill/>
          </a:ln>
        </p:spPr>
        <p:txBody>
          <a:bodyPr wrap="square">
            <a:spAutoFit/>
          </a:bodyPr>
          <a:p>
            <a:pPr indent="304800" algn="ctr"/>
            <a:r>
              <a:rPr lang="en-US" altLang="zh-CN" sz="1600" b="1">
                <a:latin typeface="Times New Roman" panose="02020603050405020304" charset="0"/>
                <a:ea typeface="微软雅黑" panose="020B0503020204020204" pitchFamily="34" charset="-122"/>
                <a:cs typeface="Times New Roman" panose="02020603050405020304" charset="0"/>
              </a:rPr>
              <a:t>DFFT</a:t>
            </a:r>
            <a:r>
              <a:rPr lang="zh-CN" altLang="en-US" sz="1600" b="1">
                <a:latin typeface="Times New Roman" panose="02020603050405020304" charset="0"/>
                <a:ea typeface="微软雅黑" panose="020B0503020204020204" pitchFamily="34" charset="-122"/>
                <a:cs typeface="Times New Roman" panose="02020603050405020304" charset="0"/>
              </a:rPr>
              <a:t>交集解模糊度</a:t>
            </a:r>
            <a:r>
              <a:rPr lang="zh-CN" sz="1600" b="1">
                <a:latin typeface="Times New Roman" panose="02020603050405020304" charset="0"/>
                <a:ea typeface="微软雅黑" panose="020B0503020204020204" pitchFamily="34" charset="-122"/>
                <a:cs typeface="Times New Roman" panose="02020603050405020304" charset="0"/>
              </a:rPr>
              <a:t> </a:t>
            </a:r>
            <a:endParaRPr lang="zh-CN" altLang="en-US" sz="1600" b="1">
              <a:latin typeface="Times New Roman" panose="02020603050405020304" charset="0"/>
              <a:ea typeface="微软雅黑" panose="020B0503020204020204" pitchFamily="34"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389255" y="3900170"/>
            <a:ext cx="3182620" cy="2202180"/>
          </a:xfrm>
          <a:prstGeom prst="rect">
            <a:avLst/>
          </a:prstGeom>
        </p:spPr>
      </p:pic>
      <p:pic>
        <p:nvPicPr>
          <p:cNvPr id="2" name="图片 1"/>
          <p:cNvPicPr>
            <a:picLocks noChangeAspect="1"/>
          </p:cNvPicPr>
          <p:nvPr/>
        </p:nvPicPr>
        <p:blipFill>
          <a:blip r:embed="rId4"/>
          <a:srcRect l="4059"/>
          <a:stretch>
            <a:fillRect/>
          </a:stretch>
        </p:blipFill>
        <p:spPr>
          <a:xfrm>
            <a:off x="3430270" y="3970020"/>
            <a:ext cx="3677285" cy="2061845"/>
          </a:xfrm>
          <a:prstGeom prst="rect">
            <a:avLst/>
          </a:prstGeom>
        </p:spPr>
      </p:pic>
      <p:pic>
        <p:nvPicPr>
          <p:cNvPr id="11" name="图片 10"/>
          <p:cNvPicPr>
            <a:picLocks noChangeAspect="1"/>
          </p:cNvPicPr>
          <p:nvPr/>
        </p:nvPicPr>
        <p:blipFill>
          <a:blip r:embed="rId5"/>
          <a:stretch>
            <a:fillRect/>
          </a:stretch>
        </p:blipFill>
        <p:spPr>
          <a:xfrm>
            <a:off x="6904990" y="3879215"/>
            <a:ext cx="3133725" cy="2171700"/>
          </a:xfrm>
          <a:prstGeom prst="rect">
            <a:avLst/>
          </a:prstGeom>
        </p:spPr>
      </p:pic>
      <p:sp>
        <p:nvSpPr>
          <p:cNvPr id="12" name="矩形 11"/>
          <p:cNvSpPr/>
          <p:nvPr/>
        </p:nvSpPr>
        <p:spPr>
          <a:xfrm>
            <a:off x="3420745" y="1268730"/>
            <a:ext cx="2024380" cy="106299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5" name="文本框 4"/>
          <p:cNvSpPr txBox="1"/>
          <p:nvPr/>
        </p:nvSpPr>
        <p:spPr>
          <a:xfrm>
            <a:off x="154940" y="768985"/>
            <a:ext cx="11264900"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信号捕获策略设计</a:t>
            </a:r>
            <a:endPar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1"/>
          <a:stretch>
            <a:fillRect/>
          </a:stretch>
        </p:blipFill>
        <p:spPr>
          <a:xfrm>
            <a:off x="6167120" y="909320"/>
            <a:ext cx="5311140" cy="1659255"/>
          </a:xfrm>
          <a:prstGeom prst="rect">
            <a:avLst/>
          </a:prstGeom>
          <a:noFill/>
          <a:ln w="9525">
            <a:noFill/>
          </a:ln>
        </p:spPr>
      </p:pic>
      <p:sp>
        <p:nvSpPr>
          <p:cNvPr id="101" name="文本框 100"/>
          <p:cNvSpPr txBox="1"/>
          <p:nvPr/>
        </p:nvSpPr>
        <p:spPr>
          <a:xfrm>
            <a:off x="6239510" y="2997200"/>
            <a:ext cx="3397250" cy="337185"/>
          </a:xfrm>
          <a:prstGeom prst="rect">
            <a:avLst/>
          </a:prstGeom>
          <a:noFill/>
          <a:ln w="9525">
            <a:noFill/>
          </a:ln>
        </p:spPr>
        <p:txBody>
          <a:bodyPr wrap="square">
            <a:spAutoFit/>
          </a:bodyPr>
          <a:p>
            <a:pPr marL="304800" indent="-304800" algn="ctr"/>
            <a:r>
              <a:rPr lang="zh-CN" sz="1600" b="1">
                <a:latin typeface="微软雅黑" panose="020B0503020204020204" pitchFamily="34" charset="-122"/>
                <a:ea typeface="微软雅黑" panose="020B0503020204020204" pitchFamily="34" charset="-122"/>
              </a:rPr>
              <a:t>基于闭环架构的捕获跟踪策略</a:t>
            </a:r>
            <a:endParaRPr lang="zh-CN" altLang="en-US" sz="1600" b="1">
              <a:latin typeface="微软雅黑" panose="020B0503020204020204" pitchFamily="34" charset="-122"/>
              <a:ea typeface="微软雅黑" panose="020B0503020204020204" pitchFamily="34" charset="-122"/>
            </a:endParaRPr>
          </a:p>
        </p:txBody>
      </p:sp>
      <p:sp>
        <p:nvSpPr>
          <p:cNvPr id="7" name="文本框 6"/>
          <p:cNvSpPr txBox="1"/>
          <p:nvPr/>
        </p:nvSpPr>
        <p:spPr>
          <a:xfrm>
            <a:off x="190500" y="1101725"/>
            <a:ext cx="5466080" cy="2399665"/>
          </a:xfrm>
          <a:prstGeom prst="rect">
            <a:avLst/>
          </a:prstGeom>
          <a:noFill/>
          <a:ln w="9525">
            <a:noFill/>
          </a:ln>
        </p:spPr>
        <p:txBody>
          <a:bodyPr wrap="square">
            <a:spAutoFit/>
          </a:bodyPr>
          <a:p>
            <a:pPr indent="0" algn="l" fontAlgn="auto">
              <a:lnSpc>
                <a:spcPct val="150000"/>
              </a:lnSpc>
              <a:buClrTx/>
              <a:buSzTx/>
              <a:buFontTx/>
            </a:pPr>
            <a:r>
              <a:rPr lang="en-US" altLang="zh-CN" sz="2000" b="1">
                <a:solidFill>
                  <a:srgbClr val="F3541A"/>
                </a:solidFill>
                <a:latin typeface="微软雅黑" panose="020B0503020204020204" pitchFamily="34" charset="-122"/>
                <a:ea typeface="微软雅黑" panose="020B0503020204020204" pitchFamily="34" charset="-122"/>
              </a:rPr>
              <a:t>4.1 </a:t>
            </a:r>
            <a:r>
              <a:rPr lang="zh-CN" altLang="en-US" sz="2000" b="1">
                <a:solidFill>
                  <a:srgbClr val="F3541A"/>
                </a:solidFill>
                <a:latin typeface="微软雅黑" panose="020B0503020204020204" pitchFamily="34" charset="-122"/>
                <a:ea typeface="微软雅黑" panose="020B0503020204020204" pitchFamily="34" charset="-122"/>
              </a:rPr>
              <a:t>闭环架构</a:t>
            </a:r>
            <a:r>
              <a:rPr lang="zh-CN" altLang="en-US" sz="2000" b="1">
                <a:solidFill>
                  <a:srgbClr val="F3541A"/>
                </a:solidFill>
                <a:latin typeface="微软雅黑" panose="020B0503020204020204" pitchFamily="34" charset="-122"/>
                <a:ea typeface="微软雅黑" panose="020B0503020204020204" pitchFamily="34" charset="-122"/>
                <a:sym typeface="+mn-ea"/>
              </a:rPr>
              <a:t>捕获跟踪策略</a:t>
            </a:r>
            <a:endParaRPr lang="zh-CN" altLang="en-US" sz="2000" b="1">
              <a:solidFill>
                <a:srgbClr val="F3541A"/>
              </a:solidFill>
              <a:latin typeface="微软雅黑" panose="020B0503020204020204" pitchFamily="34" charset="-122"/>
              <a:ea typeface="微软雅黑" panose="020B0503020204020204" pitchFamily="34" charset="-122"/>
            </a:endParaRPr>
          </a:p>
          <a:p>
            <a:pPr indent="304800">
              <a:lnSpc>
                <a:spcPct val="150000"/>
              </a:lnSpc>
            </a:pPr>
            <a:r>
              <a:rPr lang="zh-CN" sz="2000" b="1">
                <a:latin typeface="微软雅黑" panose="020B0503020204020204" pitchFamily="34" charset="-122"/>
                <a:ea typeface="微软雅黑" panose="020B0503020204020204" pitchFamily="34" charset="-122"/>
              </a:rPr>
              <a:t>在闭环架构中，接收机先对导航信号进行捕获，然后再利用载波环和码环对信号进行跟踪，进而得到定位所需的导航电文和相位（载波和码相位）信息进行定位。</a:t>
            </a:r>
            <a:endParaRPr lang="zh-CN" altLang="en-US" sz="2000" b="1">
              <a:latin typeface="微软雅黑" panose="020B0503020204020204" pitchFamily="34" charset="-122"/>
              <a:ea typeface="微软雅黑" panose="020B0503020204020204" pitchFamily="34" charset="-122"/>
            </a:endParaRPr>
          </a:p>
        </p:txBody>
      </p:sp>
      <p:pic>
        <p:nvPicPr>
          <p:cNvPr id="9" name="图片 8" descr="4、信道处理guoc"/>
          <p:cNvPicPr>
            <a:picLocks noChangeAspect="1"/>
          </p:cNvPicPr>
          <p:nvPr/>
        </p:nvPicPr>
        <p:blipFill>
          <a:blip r:embed="rId2"/>
          <a:stretch>
            <a:fillRect/>
          </a:stretch>
        </p:blipFill>
        <p:spPr>
          <a:xfrm>
            <a:off x="550545" y="3861435"/>
            <a:ext cx="2902585" cy="2172335"/>
          </a:xfrm>
          <a:prstGeom prst="rect">
            <a:avLst/>
          </a:prstGeom>
          <a:ln>
            <a:solidFill>
              <a:schemeClr val="bg1">
                <a:lumMod val="50000"/>
              </a:schemeClr>
            </a:solidFill>
          </a:ln>
        </p:spPr>
      </p:pic>
      <p:sp>
        <p:nvSpPr>
          <p:cNvPr id="11" name="文本框 10"/>
          <p:cNvSpPr txBox="1"/>
          <p:nvPr/>
        </p:nvSpPr>
        <p:spPr>
          <a:xfrm>
            <a:off x="262255" y="6021705"/>
            <a:ext cx="3397250" cy="583565"/>
          </a:xfrm>
          <a:prstGeom prst="rect">
            <a:avLst/>
          </a:prstGeom>
          <a:noFill/>
          <a:ln w="9525">
            <a:noFill/>
          </a:ln>
        </p:spPr>
        <p:txBody>
          <a:bodyPr wrap="square">
            <a:spAutoFit/>
          </a:bodyPr>
          <a:p>
            <a:pPr marL="304800" indent="-304800" algn="ctr"/>
            <a:r>
              <a:rPr lang="zh-CN" altLang="en-US" sz="1600" b="1">
                <a:latin typeface="微软雅黑" panose="020B0503020204020204" pitchFamily="34" charset="-122"/>
                <a:ea typeface="微软雅黑" panose="020B0503020204020204" pitchFamily="34" charset="-122"/>
              </a:rPr>
              <a:t>接收机通道状态转换</a:t>
            </a:r>
            <a:endParaRPr lang="zh-CN" altLang="en-US" sz="1600" b="1">
              <a:latin typeface="微软雅黑" panose="020B0503020204020204" pitchFamily="34" charset="-122"/>
              <a:ea typeface="微软雅黑" panose="020B0503020204020204" pitchFamily="34" charset="-122"/>
            </a:endParaRPr>
          </a:p>
          <a:p>
            <a:pPr marL="304800" indent="-304800" algn="ctr"/>
            <a:r>
              <a:rPr lang="zh-CN" altLang="en-US" sz="1600" b="1">
                <a:latin typeface="微软雅黑" panose="020B0503020204020204" pitchFamily="34" charset="-122"/>
                <a:ea typeface="微软雅黑" panose="020B0503020204020204" pitchFamily="34" charset="-122"/>
              </a:rPr>
              <a:t>（从捕获到跟踪）</a:t>
            </a:r>
            <a:endParaRPr lang="zh-CN" altLang="en-US" sz="1600" b="1">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4229735" y="3876675"/>
            <a:ext cx="1797685" cy="2371725"/>
          </a:xfrm>
          <a:prstGeom prst="rect">
            <a:avLst/>
          </a:prstGeom>
          <a:ln>
            <a:solidFill>
              <a:schemeClr val="accent1"/>
            </a:solidFill>
          </a:ln>
        </p:spPr>
      </p:pic>
      <p:sp>
        <p:nvSpPr>
          <p:cNvPr id="15" name="右箭头 14"/>
          <p:cNvSpPr/>
          <p:nvPr/>
        </p:nvSpPr>
        <p:spPr>
          <a:xfrm>
            <a:off x="3474085" y="4725670"/>
            <a:ext cx="648335" cy="575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a:off x="6062345" y="4725670"/>
            <a:ext cx="648335" cy="575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397885" y="3933190"/>
            <a:ext cx="1938020" cy="583565"/>
          </a:xfrm>
          <a:prstGeom prst="rect">
            <a:avLst/>
          </a:prstGeom>
          <a:noFill/>
          <a:ln w="9525">
            <a:noFill/>
          </a:ln>
        </p:spPr>
        <p:txBody>
          <a:bodyPr wrap="square">
            <a:spAutoFit/>
          </a:bodyPr>
          <a:p>
            <a:pPr marL="304800" indent="-304800" algn="ctr"/>
            <a:endParaRPr lang="zh-CN" sz="1600" b="1">
              <a:latin typeface="微软雅黑" panose="020B0503020204020204" pitchFamily="34" charset="-122"/>
              <a:ea typeface="微软雅黑" panose="020B0503020204020204" pitchFamily="34" charset="-122"/>
            </a:endParaRPr>
          </a:p>
          <a:p>
            <a:pPr marL="304800" indent="-304800" algn="ctr"/>
            <a:endParaRPr lang="zh-CN" sz="1600" b="1">
              <a:latin typeface="微软雅黑" panose="020B0503020204020204" pitchFamily="34" charset="-122"/>
              <a:ea typeface="微软雅黑" panose="020B0503020204020204" pitchFamily="34" charset="-122"/>
            </a:endParaRPr>
          </a:p>
        </p:txBody>
      </p:sp>
      <p:sp>
        <p:nvSpPr>
          <p:cNvPr id="21" name="矩形 20"/>
          <p:cNvSpPr/>
          <p:nvPr/>
        </p:nvSpPr>
        <p:spPr>
          <a:xfrm>
            <a:off x="10055860" y="4194810"/>
            <a:ext cx="1596390" cy="1505585"/>
          </a:xfrm>
          <a:prstGeom prst="rect">
            <a:avLst/>
          </a:prstGeom>
          <a:solidFill>
            <a:schemeClr val="bg1">
              <a:lumMod val="75000"/>
            </a:schemeClr>
          </a:solidFill>
          <a:ln>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p>
            <a:pPr algn="just" fontAlgn="auto" hangingPunct="0"/>
            <a:r>
              <a:rPr lang="zh-CN" altLang="en-US" b="1"/>
              <a:t>跟踪环路无法</a:t>
            </a:r>
            <a:r>
              <a:rPr lang="zh-CN" altLang="en-US" b="1"/>
              <a:t>收敛，从而无法得到准确载波相位。</a:t>
            </a:r>
            <a:endParaRPr lang="zh-CN" altLang="en-US" b="1"/>
          </a:p>
        </p:txBody>
      </p:sp>
      <p:sp>
        <p:nvSpPr>
          <p:cNvPr id="22" name="右箭头 21"/>
          <p:cNvSpPr/>
          <p:nvPr/>
        </p:nvSpPr>
        <p:spPr>
          <a:xfrm>
            <a:off x="9335770" y="4725670"/>
            <a:ext cx="648335" cy="575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308090" y="6093460"/>
            <a:ext cx="3397250" cy="337185"/>
          </a:xfrm>
          <a:prstGeom prst="rect">
            <a:avLst/>
          </a:prstGeom>
          <a:noFill/>
          <a:ln w="9525">
            <a:noFill/>
          </a:ln>
        </p:spPr>
        <p:txBody>
          <a:bodyPr wrap="square">
            <a:spAutoFit/>
          </a:bodyPr>
          <a:p>
            <a:pPr marL="304800" indent="-304800" algn="ctr"/>
            <a:r>
              <a:rPr lang="zh-CN" altLang="en-US" sz="1600" b="1">
                <a:latin typeface="微软雅黑" panose="020B0503020204020204" pitchFamily="34" charset="-122"/>
                <a:ea typeface="微软雅黑" panose="020B0503020204020204" pitchFamily="34" charset="-122"/>
              </a:rPr>
              <a:t>接收机接收信号</a:t>
            </a:r>
            <a:endParaRPr lang="zh-CN" altLang="en-US" sz="1600" b="1">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rcRect r="4261"/>
          <a:stretch>
            <a:fillRect/>
          </a:stretch>
        </p:blipFill>
        <p:spPr>
          <a:xfrm>
            <a:off x="6744970" y="4149090"/>
            <a:ext cx="2523490" cy="1824990"/>
          </a:xfrm>
          <a:prstGeom prst="rect">
            <a:avLst/>
          </a:prstGeom>
          <a:ln>
            <a:solidFill>
              <a:schemeClr val="bg1">
                <a:lumMod val="50000"/>
              </a:schemeClr>
            </a:solidFill>
          </a:ln>
        </p:spPr>
      </p:pic>
      <p:cxnSp>
        <p:nvCxnSpPr>
          <p:cNvPr id="14" name="肘形连接符 13"/>
          <p:cNvCxnSpPr>
            <a:endCxn id="9" idx="0"/>
          </p:cNvCxnSpPr>
          <p:nvPr/>
        </p:nvCxnSpPr>
        <p:spPr>
          <a:xfrm rot="10800000" flipV="1">
            <a:off x="2002155" y="3573145"/>
            <a:ext cx="7837170" cy="288290"/>
          </a:xfrm>
          <a:prstGeom prst="bentConnector2">
            <a:avLst/>
          </a:prstGeom>
          <a:ln w="28575">
            <a:tailEnd type="arrow" w="med" len="med"/>
          </a:ln>
        </p:spPr>
        <p:style>
          <a:lnRef idx="3">
            <a:schemeClr val="accent2"/>
          </a:lnRef>
          <a:fillRef idx="0">
            <a:schemeClr val="accent2"/>
          </a:fillRef>
          <a:effectRef idx="2">
            <a:schemeClr val="accent2"/>
          </a:effectRef>
          <a:fontRef idx="minor">
            <a:schemeClr val="tx1"/>
          </a:fontRef>
        </p:style>
      </p:cxnSp>
      <p:sp>
        <p:nvSpPr>
          <p:cNvPr id="25" name="左中括号 24"/>
          <p:cNvSpPr/>
          <p:nvPr/>
        </p:nvSpPr>
        <p:spPr>
          <a:xfrm rot="16200000">
            <a:off x="9639300" y="2044700"/>
            <a:ext cx="378460" cy="1419860"/>
          </a:xfrm>
          <a:prstGeom prst="leftBracket">
            <a:avLst/>
          </a:prstGeom>
          <a:ln w="28575"/>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cxnSp>
        <p:nvCxnSpPr>
          <p:cNvPr id="26" name="直接连接符 25"/>
          <p:cNvCxnSpPr>
            <a:stCxn id="25" idx="1"/>
          </p:cNvCxnSpPr>
          <p:nvPr/>
        </p:nvCxnSpPr>
        <p:spPr>
          <a:xfrm>
            <a:off x="9828530" y="2943860"/>
            <a:ext cx="0" cy="629285"/>
          </a:xfrm>
          <a:prstGeom prst="line">
            <a:avLst/>
          </a:prstGeom>
          <a:ln w="28575"/>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5" name="文本框 4"/>
          <p:cNvSpPr txBox="1"/>
          <p:nvPr/>
        </p:nvSpPr>
        <p:spPr>
          <a:xfrm>
            <a:off x="154940" y="768985"/>
            <a:ext cx="11264900"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信号捕获策略设计</a:t>
            </a:r>
            <a:endPar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文本框 100"/>
          <p:cNvSpPr txBox="1"/>
          <p:nvPr/>
        </p:nvSpPr>
        <p:spPr>
          <a:xfrm>
            <a:off x="8039100" y="6165215"/>
            <a:ext cx="3397250" cy="337185"/>
          </a:xfrm>
          <a:prstGeom prst="rect">
            <a:avLst/>
          </a:prstGeom>
          <a:noFill/>
          <a:ln w="9525">
            <a:noFill/>
          </a:ln>
        </p:spPr>
        <p:txBody>
          <a:bodyPr wrap="square">
            <a:spAutoFit/>
          </a:bodyPr>
          <a:p>
            <a:pPr marL="304800" indent="-304800" algn="ctr"/>
            <a:r>
              <a:rPr lang="zh-CN" sz="1600" b="1">
                <a:latin typeface="微软雅黑" panose="020B0503020204020204" pitchFamily="34" charset="-122"/>
                <a:ea typeface="微软雅黑" panose="020B0503020204020204" pitchFamily="34" charset="-122"/>
              </a:rPr>
              <a:t>基于闭环架构的捕获跟踪策略</a:t>
            </a:r>
            <a:endParaRPr lang="zh-CN" altLang="en-US" sz="1600" b="1">
              <a:latin typeface="微软雅黑" panose="020B0503020204020204" pitchFamily="34" charset="-122"/>
              <a:ea typeface="微软雅黑" panose="020B0503020204020204" pitchFamily="34" charset="-122"/>
            </a:endParaRPr>
          </a:p>
        </p:txBody>
      </p:sp>
      <p:pic>
        <p:nvPicPr>
          <p:cNvPr id="29" name="图片 29" descr="28、开环捕获及跟踪策略"/>
          <p:cNvPicPr>
            <a:picLocks noChangeAspect="1"/>
          </p:cNvPicPr>
          <p:nvPr/>
        </p:nvPicPr>
        <p:blipFill>
          <a:blip r:embed="rId1"/>
          <a:stretch>
            <a:fillRect/>
          </a:stretch>
        </p:blipFill>
        <p:spPr>
          <a:xfrm>
            <a:off x="7593965" y="764540"/>
            <a:ext cx="3424555" cy="5320030"/>
          </a:xfrm>
          <a:prstGeom prst="rect">
            <a:avLst/>
          </a:prstGeom>
        </p:spPr>
      </p:pic>
      <p:sp>
        <p:nvSpPr>
          <p:cNvPr id="2" name="文本框 1"/>
          <p:cNvSpPr txBox="1"/>
          <p:nvPr/>
        </p:nvSpPr>
        <p:spPr>
          <a:xfrm>
            <a:off x="190500" y="1124585"/>
            <a:ext cx="7159625" cy="5584825"/>
          </a:xfrm>
          <a:prstGeom prst="rect">
            <a:avLst/>
          </a:prstGeom>
          <a:noFill/>
          <a:ln w="9525">
            <a:noFill/>
          </a:ln>
        </p:spPr>
        <p:txBody>
          <a:bodyPr wrap="square">
            <a:spAutoFit/>
          </a:bodyPr>
          <a:p>
            <a:pPr indent="0" algn="l" fontAlgn="auto">
              <a:lnSpc>
                <a:spcPct val="150000"/>
              </a:lnSpc>
              <a:buClrTx/>
              <a:buSzTx/>
              <a:buFontTx/>
            </a:pPr>
            <a:r>
              <a:rPr lang="en-US" altLang="zh-CN" sz="2000" b="1">
                <a:solidFill>
                  <a:srgbClr val="F3541A"/>
                </a:solidFill>
                <a:latin typeface="微软雅黑" panose="020B0503020204020204" pitchFamily="34" charset="-122"/>
                <a:ea typeface="微软雅黑" panose="020B0503020204020204" pitchFamily="34" charset="-122"/>
              </a:rPr>
              <a:t>4.2 </a:t>
            </a:r>
            <a:r>
              <a:rPr lang="zh-CN" altLang="en-US" sz="2000" b="1">
                <a:solidFill>
                  <a:srgbClr val="F3541A"/>
                </a:solidFill>
                <a:latin typeface="微软雅黑" panose="020B0503020204020204" pitchFamily="34" charset="-122"/>
                <a:ea typeface="微软雅黑" panose="020B0503020204020204" pitchFamily="34" charset="-122"/>
              </a:rPr>
              <a:t>开环架构</a:t>
            </a:r>
            <a:r>
              <a:rPr lang="zh-CN" altLang="en-US" sz="2000" b="1">
                <a:solidFill>
                  <a:srgbClr val="F3541A"/>
                </a:solidFill>
                <a:latin typeface="微软雅黑" panose="020B0503020204020204" pitchFamily="34" charset="-122"/>
                <a:ea typeface="微软雅黑" panose="020B0503020204020204" pitchFamily="34" charset="-122"/>
                <a:sym typeface="+mn-ea"/>
              </a:rPr>
              <a:t>捕获跟踪策略</a:t>
            </a:r>
            <a:endParaRPr lang="zh-CN" altLang="en-US" sz="2000" b="1">
              <a:solidFill>
                <a:srgbClr val="F3541A"/>
              </a:solidFill>
              <a:latin typeface="微软雅黑" panose="020B0503020204020204" pitchFamily="34" charset="-122"/>
              <a:ea typeface="微软雅黑" panose="020B0503020204020204" pitchFamily="34" charset="-122"/>
            </a:endParaRPr>
          </a:p>
          <a:p>
            <a:pPr indent="304800">
              <a:lnSpc>
                <a:spcPct val="150000"/>
              </a:lnSpc>
            </a:pPr>
            <a:r>
              <a:rPr lang="zh-CN" sz="2000" b="1">
                <a:latin typeface="微软雅黑" panose="020B0503020204020204" pitchFamily="34" charset="-122"/>
                <a:ea typeface="微软雅黑" panose="020B0503020204020204" pitchFamily="34" charset="-122"/>
              </a:rPr>
              <a:t>在开环架构中，接收机直接利用信号捕获结果进行定位，不对信号进行独立的跟踪。</a:t>
            </a:r>
            <a:endParaRPr lang="zh-CN" sz="2000" b="1">
              <a:latin typeface="微软雅黑" panose="020B0503020204020204" pitchFamily="34" charset="-122"/>
              <a:ea typeface="微软雅黑" panose="020B0503020204020204" pitchFamily="34" charset="-122"/>
            </a:endParaRPr>
          </a:p>
          <a:p>
            <a:pPr indent="304800">
              <a:lnSpc>
                <a:spcPct val="150000"/>
              </a:lnSpc>
            </a:pPr>
            <a:r>
              <a:rPr lang="en-US" altLang="zh-CN" sz="2000">
                <a:latin typeface="微软雅黑" panose="020B0503020204020204" pitchFamily="34" charset="-122"/>
                <a:ea typeface="微软雅黑" panose="020B0503020204020204" pitchFamily="34" charset="-122"/>
              </a:rPr>
              <a:t>步骤1：利用HSFFT算法对导航信号进行捕获，得到导航信号的多普勒频移和码相位。</a:t>
            </a:r>
            <a:endParaRPr lang="en-US" altLang="zh-CN" sz="2000">
              <a:latin typeface="微软雅黑" panose="020B0503020204020204" pitchFamily="34" charset="-122"/>
              <a:ea typeface="微软雅黑" panose="020B0503020204020204" pitchFamily="34" charset="-122"/>
            </a:endParaRPr>
          </a:p>
          <a:p>
            <a:pPr indent="304800">
              <a:lnSpc>
                <a:spcPct val="150000"/>
              </a:lnSpc>
            </a:pPr>
            <a:r>
              <a:rPr lang="zh-CN" altLang="en-US" sz="2000">
                <a:latin typeface="微软雅黑" panose="020B0503020204020204" pitchFamily="34" charset="-122"/>
                <a:ea typeface="微软雅黑" panose="020B0503020204020204" pitchFamily="34" charset="-122"/>
              </a:rPr>
              <a:t>步骤</a:t>
            </a:r>
            <a:r>
              <a:rPr lang="en-US" altLang="zh-CN" sz="2000">
                <a:latin typeface="微软雅黑" panose="020B0503020204020204" pitchFamily="34" charset="-122"/>
                <a:ea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 利用鉴相的方法得到</a:t>
            </a:r>
            <a:r>
              <a:rPr lang="zh-CN" altLang="en-US" sz="2000">
                <a:latin typeface="微软雅黑" panose="020B0503020204020204" pitchFamily="34" charset="-122"/>
                <a:ea typeface="微软雅黑" panose="020B0503020204020204" pitchFamily="34" charset="-122"/>
              </a:rPr>
              <a:t>当前时刻</a:t>
            </a:r>
            <a:r>
              <a:rPr lang="en-US" altLang="zh-CN" sz="2000">
                <a:latin typeface="微软雅黑" panose="020B0503020204020204" pitchFamily="34" charset="-122"/>
                <a:ea typeface="微软雅黑" panose="020B0503020204020204" pitchFamily="34" charset="-122"/>
              </a:rPr>
              <a:t>导航信号的载波相位</a:t>
            </a:r>
            <a:r>
              <a:rPr lang="zh-CN" sz="2000">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p>
            <a:pPr indent="304800">
              <a:lnSpc>
                <a:spcPct val="150000"/>
              </a:lnSpc>
            </a:pPr>
            <a:endParaRPr lang="zh-CN" altLang="en-US">
              <a:latin typeface="微软雅黑" panose="020B0503020204020204" pitchFamily="34" charset="-122"/>
              <a:ea typeface="微软雅黑" panose="020B0503020204020204" pitchFamily="34" charset="-122"/>
            </a:endParaRPr>
          </a:p>
          <a:p>
            <a:pPr indent="304800">
              <a:lnSpc>
                <a:spcPct val="150000"/>
              </a:lnSpc>
            </a:pPr>
            <a:r>
              <a:rPr lang="zh-CN" altLang="en-US" sz="2000">
                <a:latin typeface="微软雅黑" panose="020B0503020204020204" pitchFamily="34" charset="-122"/>
                <a:ea typeface="微软雅黑" panose="020B0503020204020204" pitchFamily="34" charset="-122"/>
              </a:rPr>
              <a:t>考虑整周变化的影响，连续时间下载波相位完整的表达式为：</a:t>
            </a:r>
            <a:endParaRPr lang="zh-CN" altLang="en-US" sz="2000">
              <a:latin typeface="微软雅黑" panose="020B0503020204020204" pitchFamily="34" charset="-122"/>
              <a:ea typeface="微软雅黑" panose="020B0503020204020204" pitchFamily="34" charset="-122"/>
            </a:endParaRPr>
          </a:p>
          <a:p>
            <a:pPr indent="304800">
              <a:lnSpc>
                <a:spcPct val="150000"/>
              </a:lnSpc>
            </a:pPr>
            <a:endParaRPr lang="zh-CN" altLang="en-US" sz="2000">
              <a:latin typeface="微软雅黑" panose="020B0503020204020204" pitchFamily="34" charset="-122"/>
              <a:ea typeface="微软雅黑" panose="020B0503020204020204" pitchFamily="34" charset="-122"/>
            </a:endParaRPr>
          </a:p>
          <a:p>
            <a:pPr indent="304800">
              <a:lnSpc>
                <a:spcPct val="150000"/>
              </a:lnSpc>
            </a:pPr>
            <a:r>
              <a:rPr lang="zh-CN" altLang="en-US" sz="2000">
                <a:latin typeface="微软雅黑" panose="020B0503020204020204" pitchFamily="34" charset="-122"/>
                <a:ea typeface="微软雅黑" panose="020B0503020204020204" pitchFamily="34" charset="-122"/>
              </a:rPr>
              <a:t> 步骤3：</a:t>
            </a:r>
            <a:r>
              <a:rPr lang="zh-CN" altLang="en-US" sz="2000" b="1">
                <a:solidFill>
                  <a:srgbClr val="FF0000"/>
                </a:solidFill>
                <a:latin typeface="微软雅黑" panose="020B0503020204020204" pitchFamily="34" charset="-122"/>
                <a:ea typeface="微软雅黑" panose="020B0503020204020204" pitchFamily="34" charset="-122"/>
              </a:rPr>
              <a:t>重复步骤1和步骤2，同时缩小频域搜索范围并细化搜索步长</a:t>
            </a:r>
            <a:r>
              <a:rPr lang="zh-CN" altLang="en-US" sz="2000">
                <a:latin typeface="微软雅黑" panose="020B0503020204020204" pitchFamily="34" charset="-122"/>
                <a:ea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endParaRPr>
          </a:p>
          <a:p>
            <a:pPr indent="304800">
              <a:lnSpc>
                <a:spcPct val="150000"/>
              </a:lnSpc>
            </a:pPr>
            <a:endParaRPr lang="zh-CN" altLang="en-US" sz="2000">
              <a:latin typeface="微软雅黑" panose="020B0503020204020204" pitchFamily="34" charset="-122"/>
              <a:ea typeface="微软雅黑" panose="020B0503020204020204" pitchFamily="34" charset="-122"/>
            </a:endParaRPr>
          </a:p>
        </p:txBody>
      </p:sp>
      <p:graphicFrame>
        <p:nvGraphicFramePr>
          <p:cNvPr id="3" name="对象 -2147482061"/>
          <p:cNvGraphicFramePr>
            <a:graphicFrameLocks noChangeAspect="1"/>
          </p:cNvGraphicFramePr>
          <p:nvPr/>
        </p:nvGraphicFramePr>
        <p:xfrm>
          <a:off x="2639060" y="3933190"/>
          <a:ext cx="2477770" cy="409575"/>
        </p:xfrm>
        <a:graphic>
          <a:graphicData uri="http://schemas.openxmlformats.org/presentationml/2006/ole">
            <mc:AlternateContent xmlns:mc="http://schemas.openxmlformats.org/markup-compatibility/2006">
              <mc:Choice xmlns:v="urn:schemas-microsoft-com:vml" Requires="v">
                <p:oleObj spid="_x0000_s3076" name="" r:id="rId2" imgW="1459865" imgH="241300" progId="Equation.KSEE3">
                  <p:embed/>
                </p:oleObj>
              </mc:Choice>
              <mc:Fallback>
                <p:oleObj name="" r:id="rId2" imgW="1459865" imgH="241300" progId="Equation.KSEE3">
                  <p:embed/>
                  <p:pic>
                    <p:nvPicPr>
                      <p:cNvPr id="0" name="图片 3075"/>
                      <p:cNvPicPr/>
                      <p:nvPr/>
                    </p:nvPicPr>
                    <p:blipFill>
                      <a:blip r:embed="rId3"/>
                      <a:stretch>
                        <a:fillRect/>
                      </a:stretch>
                    </p:blipFill>
                    <p:spPr>
                      <a:xfrm>
                        <a:off x="2639060" y="3933190"/>
                        <a:ext cx="2477770" cy="409575"/>
                      </a:xfrm>
                      <a:prstGeom prst="rect">
                        <a:avLst/>
                      </a:prstGeom>
                      <a:noFill/>
                      <a:ln w="38100">
                        <a:noFill/>
                        <a:miter/>
                      </a:ln>
                    </p:spPr>
                  </p:pic>
                </p:oleObj>
              </mc:Fallback>
            </mc:AlternateContent>
          </a:graphicData>
        </a:graphic>
      </p:graphicFrame>
      <p:graphicFrame>
        <p:nvGraphicFramePr>
          <p:cNvPr id="4" name="对象 -2147482059"/>
          <p:cNvGraphicFramePr>
            <a:graphicFrameLocks noChangeAspect="1"/>
          </p:cNvGraphicFramePr>
          <p:nvPr/>
        </p:nvGraphicFramePr>
        <p:xfrm>
          <a:off x="2422525" y="4797425"/>
          <a:ext cx="3132455" cy="444500"/>
        </p:xfrm>
        <a:graphic>
          <a:graphicData uri="http://schemas.openxmlformats.org/presentationml/2006/ole">
            <mc:AlternateContent xmlns:mc="http://schemas.openxmlformats.org/markup-compatibility/2006">
              <mc:Choice xmlns:v="urn:schemas-microsoft-com:vml" Requires="v">
                <p:oleObj spid="_x0000_s11" name="" r:id="rId4" imgW="1879600" imgH="266700" progId="Equation.KSEE3">
                  <p:embed/>
                </p:oleObj>
              </mc:Choice>
              <mc:Fallback>
                <p:oleObj name="" r:id="rId4" imgW="1879600" imgH="266700" progId="Equation.KSEE3">
                  <p:embed/>
                  <p:pic>
                    <p:nvPicPr>
                      <p:cNvPr id="0" name="图片 10"/>
                      <p:cNvPicPr/>
                      <p:nvPr/>
                    </p:nvPicPr>
                    <p:blipFill>
                      <a:blip r:embed="rId5"/>
                      <a:stretch>
                        <a:fillRect/>
                      </a:stretch>
                    </p:blipFill>
                    <p:spPr>
                      <a:xfrm>
                        <a:off x="2422525" y="4797425"/>
                        <a:ext cx="3132455" cy="444500"/>
                      </a:xfrm>
                      <a:prstGeom prst="rect">
                        <a:avLst/>
                      </a:prstGeom>
                      <a:noFill/>
                      <a:ln w="38100">
                        <a:noFill/>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7630" y="692785"/>
            <a:ext cx="11887835" cy="1642110"/>
          </a:xfrm>
          <a:prstGeom prst="rect">
            <a:avLst/>
          </a:prstGeom>
          <a:noFill/>
        </p:spPr>
        <p:txBody>
          <a:bodyPr wrap="square" rtlCol="0" anchor="t">
            <a:spAutoFit/>
          </a:bodyPr>
          <a:p>
            <a:pPr>
              <a:lnSpc>
                <a:spcPct val="120000"/>
              </a:lnSpc>
              <a:spcBef>
                <a:spcPts val="0"/>
              </a:spcBef>
              <a:spcAft>
                <a:spcPts val="0"/>
              </a:spcAft>
            </a:pPr>
            <a:r>
              <a:rPr lang="zh-CN" altLang="en-US" sz="24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已发表论文：</a:t>
            </a:r>
            <a:endParaRPr lang="zh-CN" altLang="en-US" sz="24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《Fast GNSS Acquisition Algorithm Based on SFFT With High Noise Immunity》</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China </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20000"/>
              </a:lnSpc>
              <a:spcBef>
                <a:spcPts val="0"/>
              </a:spcBef>
              <a:spcAft>
                <a:spcPts val="0"/>
              </a:spcAft>
            </a:pP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Communications（</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SCI3 区，一作</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《高抗噪性的 SFFT-DT 快速捕获算法》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信号处理</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核心期刊，一作</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10590" y="2565400"/>
            <a:ext cx="2707640" cy="3348355"/>
          </a:xfrm>
          <a:prstGeom prst="rect">
            <a:avLst/>
          </a:prstGeom>
          <a:ln w="57150">
            <a:solidFill>
              <a:srgbClr val="D8C78A"/>
            </a:solidFill>
          </a:ln>
        </p:spPr>
      </p:pic>
      <p:sp>
        <p:nvSpPr>
          <p:cNvPr id="21" name="文本框 20"/>
          <p:cNvSpPr txBox="1"/>
          <p:nvPr/>
        </p:nvSpPr>
        <p:spPr>
          <a:xfrm>
            <a:off x="622300" y="6021705"/>
            <a:ext cx="3123565" cy="645160"/>
          </a:xfrm>
          <a:prstGeom prst="rect">
            <a:avLst/>
          </a:prstGeom>
          <a:noFill/>
          <a:ln w="9525">
            <a:noFill/>
          </a:ln>
        </p:spPr>
        <p:txBody>
          <a:bodyPr wrap="square">
            <a:spAutoFit/>
          </a:bodyPr>
          <a:p>
            <a:pPr indent="0" algn="ct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《信号处理》期刊录用证明（</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2021.06</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rcRect l="2790" t="4236"/>
          <a:stretch>
            <a:fillRect/>
          </a:stretch>
        </p:blipFill>
        <p:spPr>
          <a:xfrm>
            <a:off x="4036060" y="2781300"/>
            <a:ext cx="7279005" cy="2727325"/>
          </a:xfrm>
          <a:prstGeom prst="rect">
            <a:avLst/>
          </a:prstGeom>
          <a:ln w="57150">
            <a:solidFill>
              <a:srgbClr val="D8C78A"/>
            </a:solidFill>
          </a:ln>
        </p:spPr>
      </p:pic>
      <p:sp>
        <p:nvSpPr>
          <p:cNvPr id="8" name="文本框 7"/>
          <p:cNvSpPr txBox="1"/>
          <p:nvPr/>
        </p:nvSpPr>
        <p:spPr>
          <a:xfrm>
            <a:off x="4222750" y="5661660"/>
            <a:ext cx="6905625" cy="645160"/>
          </a:xfrm>
          <a:prstGeom prst="rect">
            <a:avLst/>
          </a:prstGeom>
          <a:noFill/>
          <a:ln w="9525">
            <a:noFill/>
          </a:ln>
        </p:spPr>
        <p:txBody>
          <a:bodyPr wrap="square">
            <a:spAutoFit/>
          </a:bodyPr>
          <a:p>
            <a:pPr indent="0" algn="ct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China Communications</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》期刊录用证明</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2021.10</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208270" y="912495"/>
            <a:ext cx="2540000" cy="706755"/>
          </a:xfrm>
          <a:prstGeom prst="rect">
            <a:avLst/>
          </a:prstGeom>
          <a:noFill/>
        </p:spPr>
        <p:txBody>
          <a:bodyPr wrap="square" rtlCol="0">
            <a:spAutoFit/>
          </a:bodyPr>
          <a:p>
            <a:r>
              <a:rPr lang="zh-CN" altLang="en-US" sz="4000" b="1">
                <a:latin typeface="黑体" panose="02010609060101010101" pitchFamily="49" charset="-122"/>
                <a:ea typeface="黑体" panose="02010609060101010101" pitchFamily="49" charset="-122"/>
              </a:rPr>
              <a:t>目 录</a:t>
            </a:r>
            <a:endParaRPr lang="zh-CN" altLang="en-US" sz="4000" b="1">
              <a:latin typeface="黑体" panose="02010609060101010101" pitchFamily="49" charset="-122"/>
              <a:ea typeface="黑体" panose="02010609060101010101" pitchFamily="49" charset="-122"/>
            </a:endParaRPr>
          </a:p>
        </p:txBody>
      </p:sp>
      <p:sp>
        <p:nvSpPr>
          <p:cNvPr id="3" name="文本框 2"/>
          <p:cNvSpPr txBox="1"/>
          <p:nvPr/>
        </p:nvSpPr>
        <p:spPr>
          <a:xfrm>
            <a:off x="3430905" y="1916430"/>
            <a:ext cx="5893435" cy="2306955"/>
          </a:xfrm>
          <a:prstGeom prst="rect">
            <a:avLst/>
          </a:prstGeom>
          <a:noFill/>
        </p:spPr>
        <p:txBody>
          <a:bodyPr wrap="square" rtlCol="0">
            <a:spAutoFit/>
          </a:bodyPr>
          <a:p>
            <a:r>
              <a:rPr lang="zh-CN" altLang="en-US" sz="3600" b="1">
                <a:latin typeface="微软雅黑" panose="020B0503020204020204" pitchFamily="34" charset="-122"/>
                <a:ea typeface="微软雅黑" panose="020B0503020204020204" pitchFamily="34" charset="-122"/>
              </a:rPr>
              <a:t>一、研究背景及</a:t>
            </a:r>
            <a:r>
              <a:rPr lang="zh-CN" altLang="en-US" sz="3600" b="1">
                <a:latin typeface="微软雅黑" panose="020B0503020204020204" pitchFamily="34" charset="-122"/>
                <a:ea typeface="微软雅黑" panose="020B0503020204020204" pitchFamily="34" charset="-122"/>
              </a:rPr>
              <a:t>意义</a:t>
            </a:r>
            <a:endParaRPr lang="zh-CN" altLang="en-US" sz="3600" b="1">
              <a:latin typeface="微软雅黑" panose="020B0503020204020204" pitchFamily="34" charset="-122"/>
              <a:ea typeface="微软雅黑" panose="020B0503020204020204" pitchFamily="34" charset="-122"/>
            </a:endParaRPr>
          </a:p>
          <a:p>
            <a:r>
              <a:rPr lang="zh-CN" altLang="en-US" sz="3600" b="1">
                <a:latin typeface="微软雅黑" panose="020B0503020204020204" pitchFamily="34" charset="-122"/>
                <a:ea typeface="微软雅黑" panose="020B0503020204020204" pitchFamily="34" charset="-122"/>
              </a:rPr>
              <a:t>二、研究</a:t>
            </a:r>
            <a:r>
              <a:rPr lang="zh-CN" altLang="en-US" sz="3600" b="1">
                <a:latin typeface="微软雅黑" panose="020B0503020204020204" pitchFamily="34" charset="-122"/>
                <a:ea typeface="微软雅黑" panose="020B0503020204020204" pitchFamily="34" charset="-122"/>
              </a:rPr>
              <a:t>内容</a:t>
            </a:r>
            <a:endParaRPr lang="zh-CN" altLang="en-US" sz="3600" b="1">
              <a:latin typeface="微软雅黑" panose="020B0503020204020204" pitchFamily="34" charset="-122"/>
              <a:ea typeface="微软雅黑" panose="020B0503020204020204" pitchFamily="34" charset="-122"/>
            </a:endParaRPr>
          </a:p>
          <a:p>
            <a:r>
              <a:rPr lang="zh-CN" altLang="en-US" sz="3600" b="1">
                <a:latin typeface="微软雅黑" panose="020B0503020204020204" pitchFamily="34" charset="-122"/>
                <a:ea typeface="微软雅黑" panose="020B0503020204020204" pitchFamily="34" charset="-122"/>
              </a:rPr>
              <a:t>三、研究工作及成果</a:t>
            </a:r>
            <a:r>
              <a:rPr lang="en-US" altLang="zh-CN" sz="3600" b="1">
                <a:latin typeface="微软雅黑" panose="020B0503020204020204" pitchFamily="34" charset="-122"/>
                <a:ea typeface="微软雅黑" panose="020B0503020204020204" pitchFamily="34" charset="-122"/>
              </a:rPr>
              <a:t> </a:t>
            </a:r>
            <a:endParaRPr lang="zh-CN" altLang="en-US" sz="3600" b="1">
              <a:latin typeface="微软雅黑" panose="020B0503020204020204" pitchFamily="34" charset="-122"/>
              <a:ea typeface="微软雅黑" panose="020B0503020204020204" pitchFamily="34" charset="-122"/>
            </a:endParaRPr>
          </a:p>
          <a:p>
            <a:pPr algn="l">
              <a:buClrTx/>
              <a:buSzTx/>
              <a:buFontTx/>
            </a:pPr>
            <a:r>
              <a:rPr lang="zh-CN" altLang="en-US" sz="3600" b="1">
                <a:latin typeface="微软雅黑" panose="020B0503020204020204" pitchFamily="34" charset="-122"/>
                <a:ea typeface="微软雅黑" panose="020B0503020204020204" pitchFamily="34" charset="-122"/>
              </a:rPr>
              <a:t>四、总结展望</a:t>
            </a:r>
            <a:endParaRPr lang="zh-CN" altLang="en-US" sz="3600" b="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0" name="表格 19"/>
          <p:cNvGraphicFramePr/>
          <p:nvPr>
            <p:custDataLst>
              <p:tags r:id="rId1"/>
            </p:custDataLst>
          </p:nvPr>
        </p:nvGraphicFramePr>
        <p:xfrm>
          <a:off x="1198245" y="1297305"/>
          <a:ext cx="9933940" cy="5132070"/>
        </p:xfrm>
        <a:graphic>
          <a:graphicData uri="http://schemas.openxmlformats.org/drawingml/2006/table">
            <a:tbl>
              <a:tblPr firstRow="1" bandRow="1">
                <a:tableStyleId>{93296810-A885-4BE3-A3E7-6D5BEEA58F35}</a:tableStyleId>
              </a:tblPr>
              <a:tblGrid>
                <a:gridCol w="1792605"/>
                <a:gridCol w="6677025"/>
                <a:gridCol w="1464310"/>
              </a:tblGrid>
              <a:tr h="0">
                <a:tc>
                  <a:txBody>
                    <a:bodyPr/>
                    <a:p>
                      <a:pPr algn="ctr">
                        <a:buClrTx/>
                        <a:buSzTx/>
                        <a:buFontTx/>
                        <a:buNone/>
                      </a:pPr>
                      <a:r>
                        <a:rPr lang="en-US" b="1"/>
                        <a:t>时间</a:t>
                      </a:r>
                      <a:endParaRPr lang="en-US" b="1"/>
                    </a:p>
                  </a:txBody>
                  <a:tcPr/>
                </a:tc>
                <a:tc>
                  <a:txBody>
                    <a:bodyPr/>
                    <a:p>
                      <a:pPr algn="ctr">
                        <a:buClrTx/>
                        <a:buSzTx/>
                        <a:buFontTx/>
                        <a:buNone/>
                      </a:pPr>
                      <a:r>
                        <a:rPr lang="en-US" b="1"/>
                        <a:t>获奖内容</a:t>
                      </a:r>
                      <a:endParaRPr lang="en-US" b="1"/>
                    </a:p>
                  </a:txBody>
                  <a:tcPr/>
                </a:tc>
                <a:tc>
                  <a:txBody>
                    <a:bodyPr/>
                    <a:p>
                      <a:pPr algn="ctr">
                        <a:buClrTx/>
                        <a:buSzTx/>
                        <a:buFontTx/>
                        <a:buNone/>
                      </a:pPr>
                      <a:r>
                        <a:rPr lang="zh-CN" altLang="en-US" b="1"/>
                        <a:t>级别</a:t>
                      </a:r>
                      <a:endParaRPr lang="zh-CN" altLang="en-US" b="1"/>
                    </a:p>
                  </a:txBody>
                  <a:tcPr/>
                </a:tc>
              </a:tr>
              <a:tr h="365760">
                <a:tc>
                  <a:txBody>
                    <a:bodyPr/>
                    <a:p>
                      <a:pPr algn="ctr">
                        <a:buClrTx/>
                        <a:buSzTx/>
                        <a:buFontTx/>
                        <a:buNone/>
                      </a:pPr>
                      <a:r>
                        <a:rPr lang="en-US" sz="1800" b="1"/>
                        <a:t>2021年11月</a:t>
                      </a:r>
                      <a:endParaRPr lang="en-US" sz="1800" b="1"/>
                    </a:p>
                  </a:txBody>
                  <a:tcPr/>
                </a:tc>
                <a:tc>
                  <a:txBody>
                    <a:bodyPr/>
                    <a:p>
                      <a:pPr algn="ctr">
                        <a:buClrTx/>
                        <a:buSzTx/>
                        <a:buFontTx/>
                        <a:buNone/>
                      </a:pPr>
                      <a:r>
                        <a:rPr lang="en-US" sz="1800" b="1"/>
                        <a:t>2021研究生国家奖学金</a:t>
                      </a:r>
                      <a:endParaRPr lang="en-US" sz="1800" b="1"/>
                    </a:p>
                  </a:txBody>
                  <a:tcPr/>
                </a:tc>
                <a:tc>
                  <a:txBody>
                    <a:bodyPr/>
                    <a:p>
                      <a:pPr algn="ctr">
                        <a:buClrTx/>
                        <a:buSzTx/>
                        <a:buFontTx/>
                        <a:buNone/>
                      </a:pPr>
                      <a:r>
                        <a:rPr lang="en-US" sz="1800" b="1"/>
                        <a:t>国家级</a:t>
                      </a:r>
                      <a:endParaRPr lang="en-US" sz="1800" b="1"/>
                    </a:p>
                  </a:txBody>
                  <a:tcPr/>
                </a:tc>
              </a:tr>
              <a:tr h="365760">
                <a:tc>
                  <a:txBody>
                    <a:bodyPr/>
                    <a:p>
                      <a:pPr algn="ctr">
                        <a:buClrTx/>
                        <a:buSzTx/>
                        <a:buFontTx/>
                        <a:buNone/>
                      </a:pPr>
                      <a:r>
                        <a:rPr lang="en-US" sz="1800" b="1"/>
                        <a:t>2021年10月</a:t>
                      </a:r>
                      <a:endParaRPr lang="en-US" sz="1800" b="1"/>
                    </a:p>
                  </a:txBody>
                  <a:tcPr/>
                </a:tc>
                <a:tc>
                  <a:txBody>
                    <a:bodyPr/>
                    <a:p>
                      <a:pPr algn="ctr">
                        <a:buClrTx/>
                        <a:buSzTx/>
                        <a:buFontTx/>
                        <a:buNone/>
                      </a:pPr>
                      <a:r>
                        <a:rPr lang="en-US" sz="1800" b="1"/>
                        <a:t>2021空天院优秀研究生奖学金</a:t>
                      </a:r>
                      <a:endParaRPr lang="en-US" sz="1800" b="1"/>
                    </a:p>
                  </a:txBody>
                  <a:tcPr/>
                </a:tc>
                <a:tc>
                  <a:txBody>
                    <a:bodyPr/>
                    <a:p>
                      <a:pPr algn="ctr">
                        <a:buClrTx/>
                        <a:buSzTx/>
                        <a:buFontTx/>
                        <a:buNone/>
                      </a:pPr>
                      <a:r>
                        <a:rPr lang="en-US" sz="1800" b="1"/>
                        <a:t>校级</a:t>
                      </a:r>
                      <a:endParaRPr lang="en-US" sz="1800" b="1"/>
                    </a:p>
                  </a:txBody>
                  <a:tcPr/>
                </a:tc>
              </a:tr>
              <a:tr h="365760">
                <a:tc>
                  <a:txBody>
                    <a:bodyPr/>
                    <a:p>
                      <a:pPr algn="ctr">
                        <a:buClrTx/>
                        <a:buSzTx/>
                        <a:buFontTx/>
                        <a:buNone/>
                      </a:pPr>
                      <a:r>
                        <a:rPr lang="en-US" sz="1800" b="1"/>
                        <a:t>2021年09月</a:t>
                      </a:r>
                      <a:endParaRPr lang="en-US" sz="1800" b="1"/>
                    </a:p>
                  </a:txBody>
                  <a:tcPr/>
                </a:tc>
                <a:tc>
                  <a:txBody>
                    <a:bodyPr/>
                    <a:p>
                      <a:pPr algn="ctr">
                        <a:buClrTx/>
                        <a:buSzTx/>
                        <a:buFontTx/>
                        <a:buNone/>
                      </a:pPr>
                      <a:r>
                        <a:rPr lang="en-US" sz="1800" b="1"/>
                        <a:t>2021年“国科大杯创新创业大赛”分项赛一等奖</a:t>
                      </a:r>
                      <a:endParaRPr lang="en-US" sz="1800" b="1"/>
                    </a:p>
                  </a:txBody>
                  <a:tcPr/>
                </a:tc>
                <a:tc>
                  <a:txBody>
                    <a:bodyPr/>
                    <a:p>
                      <a:pPr algn="ctr">
                        <a:buClrTx/>
                        <a:buSzTx/>
                        <a:buFontTx/>
                        <a:buNone/>
                      </a:pPr>
                      <a:r>
                        <a:rPr lang="en-US" sz="1800" b="1"/>
                        <a:t>校级</a:t>
                      </a:r>
                      <a:endParaRPr lang="en-US" sz="1800" b="1"/>
                    </a:p>
                  </a:txBody>
                  <a:tcPr/>
                </a:tc>
              </a:tr>
              <a:tr h="365760">
                <a:tc>
                  <a:txBody>
                    <a:bodyPr/>
                    <a:p>
                      <a:pPr algn="ctr">
                        <a:buClrTx/>
                        <a:buSzTx/>
                        <a:buFontTx/>
                        <a:buNone/>
                      </a:pPr>
                      <a:r>
                        <a:rPr lang="en-US" sz="1800" b="1"/>
                        <a:t>2021年08月</a:t>
                      </a:r>
                      <a:endParaRPr lang="en-US" sz="1800" b="1"/>
                    </a:p>
                  </a:txBody>
                  <a:tcPr/>
                </a:tc>
                <a:tc>
                  <a:txBody>
                    <a:bodyPr/>
                    <a:p>
                      <a:pPr algn="ctr">
                        <a:buClrTx/>
                        <a:buSzTx/>
                        <a:buFontTx/>
                        <a:buNone/>
                      </a:pPr>
                      <a:r>
                        <a:rPr lang="en-US" sz="1800" b="1"/>
                        <a:t>2021第七届中国“互联网+创新创业大赛”北京市二等奖</a:t>
                      </a:r>
                      <a:endParaRPr lang="en-US" sz="1800" b="1"/>
                    </a:p>
                  </a:txBody>
                  <a:tcPr/>
                </a:tc>
                <a:tc>
                  <a:txBody>
                    <a:bodyPr/>
                    <a:p>
                      <a:pPr algn="ctr">
                        <a:buClrTx/>
                        <a:buSzTx/>
                        <a:buFontTx/>
                        <a:buNone/>
                      </a:pPr>
                      <a:r>
                        <a:rPr lang="en-US" sz="1800" b="1"/>
                        <a:t>省级</a:t>
                      </a:r>
                      <a:endParaRPr lang="en-US" sz="1800" b="1"/>
                    </a:p>
                  </a:txBody>
                  <a:tcPr/>
                </a:tc>
              </a:tr>
              <a:tr h="365760">
                <a:tc>
                  <a:txBody>
                    <a:bodyPr/>
                    <a:p>
                      <a:pPr algn="ctr">
                        <a:buClrTx/>
                        <a:buSzTx/>
                        <a:buFontTx/>
                        <a:buNone/>
                      </a:pPr>
                      <a:r>
                        <a:rPr lang="en-US" sz="1800" b="1"/>
                        <a:t>2021年07月</a:t>
                      </a:r>
                      <a:endParaRPr lang="en-US" sz="1800" b="1"/>
                    </a:p>
                  </a:txBody>
                  <a:tcPr/>
                </a:tc>
                <a:tc>
                  <a:txBody>
                    <a:bodyPr/>
                    <a:p>
                      <a:pPr algn="ctr">
                        <a:buClrTx/>
                        <a:buSzTx/>
                        <a:buFontTx/>
                        <a:buNone/>
                      </a:pPr>
                      <a:r>
                        <a:rPr lang="en-US" sz="1800" b="1"/>
                        <a:t>2021年北京地区高校大学生优秀创业团队二等奖</a:t>
                      </a:r>
                      <a:endParaRPr lang="en-US" sz="1800" b="1"/>
                    </a:p>
                  </a:txBody>
                  <a:tcPr/>
                </a:tc>
                <a:tc>
                  <a:txBody>
                    <a:bodyPr/>
                    <a:p>
                      <a:pPr algn="ctr">
                        <a:buClrTx/>
                        <a:buSzTx/>
                        <a:buFontTx/>
                        <a:buNone/>
                      </a:pPr>
                      <a:r>
                        <a:rPr lang="en-US" sz="1800" b="1"/>
                        <a:t>省级</a:t>
                      </a:r>
                      <a:endParaRPr lang="en-US" sz="1800" b="1"/>
                    </a:p>
                  </a:txBody>
                  <a:tcPr/>
                </a:tc>
              </a:tr>
              <a:tr h="365760">
                <a:tc>
                  <a:txBody>
                    <a:bodyPr/>
                    <a:p>
                      <a:pPr algn="ctr">
                        <a:buClrTx/>
                        <a:buSzTx/>
                        <a:buFontTx/>
                        <a:buNone/>
                      </a:pPr>
                      <a:r>
                        <a:rPr lang="en-US" sz="1800" b="1"/>
                        <a:t>2021年04月</a:t>
                      </a:r>
                      <a:endParaRPr lang="en-US" sz="1800" b="1"/>
                    </a:p>
                  </a:txBody>
                  <a:tcPr/>
                </a:tc>
                <a:tc>
                  <a:txBody>
                    <a:bodyPr/>
                    <a:p>
                      <a:pPr algn="ctr">
                        <a:buClrTx/>
                        <a:buSzTx/>
                        <a:buFontTx/>
                        <a:buNone/>
                      </a:pPr>
                      <a:r>
                        <a:rPr lang="en-US" sz="1800" b="1"/>
                        <a:t>中国科学院大学“三好学生”</a:t>
                      </a:r>
                      <a:endParaRPr lang="en-US" sz="1800" b="1"/>
                    </a:p>
                  </a:txBody>
                  <a:tcPr/>
                </a:tc>
                <a:tc>
                  <a:txBody>
                    <a:bodyPr/>
                    <a:p>
                      <a:pPr algn="ctr">
                        <a:buClrTx/>
                        <a:buSzTx/>
                        <a:buFontTx/>
                        <a:buNone/>
                      </a:pPr>
                      <a:r>
                        <a:rPr lang="en-US" sz="1800" b="1"/>
                        <a:t>院级</a:t>
                      </a:r>
                      <a:endParaRPr lang="en-US" sz="1800" b="1"/>
                    </a:p>
                  </a:txBody>
                  <a:tcPr/>
                </a:tc>
              </a:tr>
              <a:tr h="365760">
                <a:tc>
                  <a:txBody>
                    <a:bodyPr/>
                    <a:p>
                      <a:pPr algn="ctr">
                        <a:buClrTx/>
                        <a:buSzTx/>
                        <a:buFontTx/>
                        <a:buNone/>
                      </a:pPr>
                      <a:r>
                        <a:rPr lang="en-US" sz="1800" b="1"/>
                        <a:t>2020年08月 </a:t>
                      </a:r>
                      <a:endParaRPr lang="en-US" sz="1800" b="1"/>
                    </a:p>
                  </a:txBody>
                  <a:tcPr/>
                </a:tc>
                <a:tc>
                  <a:txBody>
                    <a:bodyPr/>
                    <a:p>
                      <a:pPr algn="ctr">
                        <a:buClrTx/>
                        <a:buSzTx/>
                        <a:buFontTx/>
                        <a:buNone/>
                      </a:pPr>
                      <a:r>
                        <a:rPr lang="en-US" sz="1800" b="1"/>
                        <a:t>2020年“国科大杯创新创业大赛-智能制造赛道”二等奖</a:t>
                      </a:r>
                      <a:endParaRPr lang="en-US" sz="1800" b="1"/>
                    </a:p>
                  </a:txBody>
                  <a:tcPr/>
                </a:tc>
                <a:tc>
                  <a:txBody>
                    <a:bodyPr/>
                    <a:p>
                      <a:pPr algn="ctr">
                        <a:buClrTx/>
                        <a:buSzTx/>
                        <a:buFontTx/>
                        <a:buNone/>
                      </a:pPr>
                      <a:r>
                        <a:rPr lang="en-US" sz="1800" b="1"/>
                        <a:t>校级</a:t>
                      </a:r>
                      <a:endParaRPr lang="en-US" sz="1800" b="1"/>
                    </a:p>
                  </a:txBody>
                  <a:tcPr/>
                </a:tc>
              </a:tr>
              <a:tr h="365760">
                <a:tc>
                  <a:txBody>
                    <a:bodyPr/>
                    <a:p>
                      <a:pPr algn="ctr">
                        <a:buClrTx/>
                        <a:buSzTx/>
                        <a:buFontTx/>
                        <a:buNone/>
                      </a:pPr>
                      <a:r>
                        <a:rPr lang="en-US" sz="1800" b="1"/>
                        <a:t>2020年05月</a:t>
                      </a:r>
                      <a:endParaRPr lang="en-US" sz="1800" b="1"/>
                    </a:p>
                  </a:txBody>
                  <a:tcPr/>
                </a:tc>
                <a:tc>
                  <a:txBody>
                    <a:bodyPr/>
                    <a:p>
                      <a:pPr algn="ctr">
                        <a:buClrTx/>
                        <a:buSzTx/>
                        <a:buFontTx/>
                        <a:buNone/>
                      </a:pPr>
                      <a:r>
                        <a:rPr lang="en-US" sz="1800" b="1"/>
                        <a:t>中国科学院大学光电学院“三好学生”</a:t>
                      </a:r>
                      <a:endParaRPr lang="en-US" sz="1800" b="1"/>
                    </a:p>
                  </a:txBody>
                  <a:tcPr/>
                </a:tc>
                <a:tc>
                  <a:txBody>
                    <a:bodyPr/>
                    <a:p>
                      <a:pPr algn="ctr">
                        <a:buClrTx/>
                        <a:buSzTx/>
                        <a:buFontTx/>
                        <a:buNone/>
                      </a:pPr>
                      <a:r>
                        <a:rPr lang="en-US" sz="1800" b="1"/>
                        <a:t>院级</a:t>
                      </a:r>
                      <a:endParaRPr lang="en-US" sz="1800" b="1"/>
                    </a:p>
                  </a:txBody>
                  <a:tcPr/>
                </a:tc>
              </a:tr>
              <a:tr h="365760">
                <a:tc>
                  <a:txBody>
                    <a:bodyPr/>
                    <a:p>
                      <a:pPr algn="ctr">
                        <a:buClrTx/>
                        <a:buSzTx/>
                        <a:buFontTx/>
                        <a:buNone/>
                      </a:pPr>
                      <a:r>
                        <a:rPr lang="zh-CN" sz="1800" b="1"/>
                        <a:t>2020年03月</a:t>
                      </a:r>
                      <a:endParaRPr lang="zh-CN" altLang="en-US" sz="1800" b="1"/>
                    </a:p>
                  </a:txBody>
                  <a:tcPr/>
                </a:tc>
                <a:tc>
                  <a:txBody>
                    <a:bodyPr/>
                    <a:p>
                      <a:pPr algn="ctr">
                        <a:buClrTx/>
                        <a:buSzTx/>
                        <a:buFontTx/>
                        <a:buNone/>
                      </a:pPr>
                      <a:r>
                        <a:rPr lang="en-US" sz="1800" b="1"/>
                        <a:t>2019中国电信奖学金“飞-Young”奖</a:t>
                      </a:r>
                      <a:endParaRPr lang="en-US" sz="1800" b="1"/>
                    </a:p>
                  </a:txBody>
                  <a:tcPr/>
                </a:tc>
                <a:tc>
                  <a:txBody>
                    <a:bodyPr/>
                    <a:p>
                      <a:pPr algn="ctr">
                        <a:buClrTx/>
                        <a:buSzTx/>
                        <a:buFontTx/>
                        <a:buNone/>
                      </a:pPr>
                      <a:r>
                        <a:rPr lang="en-US" sz="1800" b="1"/>
                        <a:t>省级</a:t>
                      </a:r>
                      <a:endParaRPr lang="en-US" sz="1800" b="1"/>
                    </a:p>
                  </a:txBody>
                  <a:tcPr/>
                </a:tc>
              </a:tr>
              <a:tr h="0">
                <a:tc>
                  <a:txBody>
                    <a:bodyPr/>
                    <a:p>
                      <a:pPr algn="ctr">
                        <a:buClrTx/>
                        <a:buSzTx/>
                        <a:buFontTx/>
                        <a:buNone/>
                      </a:pPr>
                      <a:r>
                        <a:rPr lang="zh-CN" sz="1800" b="1"/>
                        <a:t>2019年08月</a:t>
                      </a:r>
                      <a:endParaRPr lang="zh-CN" altLang="en-US" sz="1800" b="1"/>
                    </a:p>
                  </a:txBody>
                  <a:tcPr/>
                </a:tc>
                <a:tc>
                  <a:txBody>
                    <a:bodyPr/>
                    <a:p>
                      <a:pPr algn="ctr">
                        <a:buClrTx/>
                        <a:buSzTx/>
                        <a:buFontTx/>
                        <a:buNone/>
                      </a:pPr>
                      <a:r>
                        <a:rPr lang="en-US" sz="1800" b="1"/>
                        <a:t>2019年“国科大杯创新创业大赛”分项赛一等奖</a:t>
                      </a:r>
                      <a:endParaRPr lang="en-US" sz="1800" b="1"/>
                    </a:p>
                  </a:txBody>
                  <a:tcPr/>
                </a:tc>
                <a:tc>
                  <a:txBody>
                    <a:bodyPr/>
                    <a:p>
                      <a:pPr algn="ctr">
                        <a:buClrTx/>
                        <a:buSzTx/>
                        <a:buFontTx/>
                        <a:buNone/>
                      </a:pPr>
                      <a:r>
                        <a:rPr lang="en-US" sz="1800" b="1"/>
                        <a:t>校级</a:t>
                      </a:r>
                      <a:endParaRPr lang="en-US" sz="1800" b="1"/>
                    </a:p>
                  </a:txBody>
                  <a:tcPr/>
                </a:tc>
              </a:tr>
              <a:tr h="0">
                <a:tc>
                  <a:txBody>
                    <a:bodyPr/>
                    <a:p>
                      <a:pPr algn="ctr">
                        <a:buClrTx/>
                        <a:buSzTx/>
                        <a:buFontTx/>
                        <a:buNone/>
                      </a:pPr>
                      <a:r>
                        <a:rPr lang="zh-CN" sz="1800" b="1"/>
                        <a:t>2019年09月</a:t>
                      </a:r>
                      <a:endParaRPr lang="zh-CN" altLang="en-US" sz="1800" b="1"/>
                    </a:p>
                  </a:txBody>
                  <a:tcPr/>
                </a:tc>
                <a:tc>
                  <a:txBody>
                    <a:bodyPr/>
                    <a:p>
                      <a:pPr algn="ctr">
                        <a:buClrTx/>
                        <a:buSzTx/>
                        <a:buFontTx/>
                        <a:buNone/>
                      </a:pPr>
                      <a:r>
                        <a:rPr lang="zh-CN" sz="1800" b="1"/>
                        <a:t>2019年“国科大杯创新创业大赛”总决赛亚军</a:t>
                      </a:r>
                      <a:endParaRPr lang="zh-CN" altLang="en-US" sz="1800" b="1"/>
                    </a:p>
                  </a:txBody>
                  <a:tcPr/>
                </a:tc>
                <a:tc>
                  <a:txBody>
                    <a:bodyPr/>
                    <a:p>
                      <a:pPr algn="ctr">
                        <a:buClrTx/>
                        <a:buSzTx/>
                        <a:buFontTx/>
                        <a:buNone/>
                      </a:pPr>
                      <a:r>
                        <a:rPr lang="zh-CN" sz="1800" b="1"/>
                        <a:t>校级</a:t>
                      </a:r>
                      <a:endParaRPr lang="zh-CN" altLang="en-US" sz="1800" b="1"/>
                    </a:p>
                  </a:txBody>
                  <a:tcPr/>
                </a:tc>
              </a:tr>
              <a:tr h="365760">
                <a:tc>
                  <a:txBody>
                    <a:bodyPr/>
                    <a:p>
                      <a:pPr algn="ctr">
                        <a:buClrTx/>
                        <a:buSzTx/>
                        <a:buFontTx/>
                        <a:buNone/>
                      </a:pPr>
                      <a:r>
                        <a:rPr lang="zh-CN" sz="1800" b="1"/>
                        <a:t> 2019年07月   </a:t>
                      </a:r>
                      <a:endParaRPr lang="zh-CN" altLang="en-US" sz="1800" b="1"/>
                    </a:p>
                  </a:txBody>
                  <a:tcPr/>
                </a:tc>
                <a:tc>
                  <a:txBody>
                    <a:bodyPr/>
                    <a:p>
                      <a:pPr algn="ctr">
                        <a:buClrTx/>
                        <a:buSzTx/>
                        <a:buFontTx/>
                        <a:buNone/>
                      </a:pPr>
                      <a:r>
                        <a:rPr lang="zh-CN" sz="1800" b="1"/>
                        <a:t>第五届中国“互联网+创新创业大赛”北京市二等奖</a:t>
                      </a:r>
                      <a:endParaRPr lang="zh-CN" altLang="en-US" sz="1800" b="1"/>
                    </a:p>
                  </a:txBody>
                  <a:tcPr/>
                </a:tc>
                <a:tc>
                  <a:txBody>
                    <a:bodyPr/>
                    <a:p>
                      <a:pPr algn="ctr">
                        <a:buClrTx/>
                        <a:buSzTx/>
                        <a:buFontTx/>
                        <a:buNone/>
                      </a:pPr>
                      <a:r>
                        <a:rPr lang="zh-CN" sz="1800" b="1"/>
                        <a:t>省级</a:t>
                      </a:r>
                      <a:endParaRPr lang="zh-CN" altLang="en-US" sz="1800" b="1"/>
                    </a:p>
                  </a:txBody>
                  <a:tcPr/>
                </a:tc>
              </a:tr>
              <a:tr h="377190">
                <a:tc>
                  <a:txBody>
                    <a:bodyPr/>
                    <a:p>
                      <a:pPr algn="ctr">
                        <a:buClrTx/>
                        <a:buSzTx/>
                        <a:buFontTx/>
                        <a:buNone/>
                      </a:pPr>
                      <a:r>
                        <a:rPr lang="zh-CN" sz="1800" b="1"/>
                        <a:t>2019年07月 </a:t>
                      </a:r>
                      <a:endParaRPr lang="zh-CN" altLang="en-US" sz="1800" b="1"/>
                    </a:p>
                  </a:txBody>
                  <a:tcPr/>
                </a:tc>
                <a:tc>
                  <a:txBody>
                    <a:bodyPr/>
                    <a:p>
                      <a:pPr algn="ctr">
                        <a:buClrTx/>
                        <a:buSzTx/>
                        <a:buFontTx/>
                        <a:buNone/>
                      </a:pPr>
                      <a:r>
                        <a:rPr lang="zh-CN" sz="1800" b="1"/>
                        <a:t>国科之星-双创训练营”优秀营员</a:t>
                      </a:r>
                      <a:endParaRPr lang="zh-CN" altLang="en-US" sz="1800" b="1"/>
                    </a:p>
                  </a:txBody>
                  <a:tcPr/>
                </a:tc>
                <a:tc>
                  <a:txBody>
                    <a:bodyPr/>
                    <a:p>
                      <a:pPr algn="ctr">
                        <a:buClrTx/>
                        <a:buSzTx/>
                        <a:buFontTx/>
                        <a:buNone/>
                      </a:pPr>
                      <a:r>
                        <a:rPr lang="en-US" sz="1800" b="1"/>
                        <a:t>院级</a:t>
                      </a:r>
                      <a:endParaRPr lang="en-US" altLang="en-US" sz="1800" b="1"/>
                    </a:p>
                  </a:txBody>
                  <a:tcPr/>
                </a:tc>
              </a:tr>
            </a:tbl>
          </a:graphicData>
        </a:graphic>
      </p:graphicFrame>
      <p:sp>
        <p:nvSpPr>
          <p:cNvPr id="2" name="文本框 1"/>
          <p:cNvSpPr txBox="1"/>
          <p:nvPr/>
        </p:nvSpPr>
        <p:spPr>
          <a:xfrm>
            <a:off x="154940" y="768985"/>
            <a:ext cx="11264900" cy="460375"/>
          </a:xfrm>
          <a:prstGeom prst="rect">
            <a:avLst/>
          </a:prstGeom>
          <a:noFill/>
        </p:spPr>
        <p:txBody>
          <a:bodyPr wrap="square" rtlCol="0">
            <a:spAutoFit/>
          </a:bodyPr>
          <a:p>
            <a:r>
              <a:rPr sz="24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其它奖项(国家级1项、省级4项，校级5项，院级3项共13项 )</a:t>
            </a:r>
            <a:endParaRPr sz="24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绘图2"/>
          <p:cNvPicPr>
            <a:picLocks noChangeAspect="1"/>
          </p:cNvPicPr>
          <p:nvPr/>
        </p:nvPicPr>
        <p:blipFill>
          <a:blip r:embed="rId1"/>
          <a:stretch>
            <a:fillRect/>
          </a:stretch>
        </p:blipFill>
        <p:spPr>
          <a:xfrm>
            <a:off x="3575050" y="908685"/>
            <a:ext cx="4518025" cy="5906135"/>
          </a:xfrm>
          <a:prstGeom prst="rect">
            <a:avLst/>
          </a:prstGeom>
        </p:spPr>
      </p:pic>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四、总结展望</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213360" y="764540"/>
            <a:ext cx="11763375" cy="46037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、论文主要工作及创新</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点</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标注 8"/>
          <p:cNvSpPr/>
          <p:nvPr/>
        </p:nvSpPr>
        <p:spPr>
          <a:xfrm>
            <a:off x="334010" y="2628265"/>
            <a:ext cx="2190115" cy="2601595"/>
          </a:xfrm>
          <a:prstGeom prst="wedgeRoundRectCallout">
            <a:avLst>
              <a:gd name="adj1" fmla="val 114975"/>
              <a:gd name="adj2" fmla="val 1712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算法将哈希映射手段引入到信号捕获中，并利用线性搜索加码相位鉴别的方法消除了哈希映射的模糊度，提升了算法捕获精度及计算效率。</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标注 9"/>
          <p:cNvSpPr/>
          <p:nvPr/>
        </p:nvSpPr>
        <p:spPr>
          <a:xfrm>
            <a:off x="8759825" y="3789045"/>
            <a:ext cx="3188335" cy="2733675"/>
          </a:xfrm>
          <a:prstGeom prst="wedgeRoundRectCallout">
            <a:avLst>
              <a:gd name="adj1" fmla="val -80033"/>
              <a:gd name="adj2" fmla="val -2498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算法依据伪码相关函数峰值唯一的特点，将哈希映射手段引入到信号捕获中，并利用与降采样快速傅里叶变换结果求交集的方法消除了哈希映射的模糊度，提升了捕获算法的计算效率。</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标注 10"/>
          <p:cNvSpPr/>
          <p:nvPr/>
        </p:nvSpPr>
        <p:spPr>
          <a:xfrm>
            <a:off x="8615680" y="548640"/>
            <a:ext cx="3332480" cy="2791460"/>
          </a:xfrm>
          <a:prstGeom prst="wedgeRoundRectCallout">
            <a:avLst>
              <a:gd name="adj1" fmla="val -65919"/>
              <a:gd name="adj2" fmla="val 3453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just" fontAlgn="auto"/>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创新点</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针对低轨卫星导航信号特点，设计了两种信号同步策略：</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第1种是基于稀疏捕获</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的闭环架构的信号捕获策略。</a:t>
            </a:r>
            <a:endPar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第2种是基于稀疏计算</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的开环架构的信号捕获策略，以实现不同应用场景下对导航信号的快速捕获。 </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0" grpId="0" bldLvl="0" animBg="1"/>
      <p:bldP spid="10" grpId="1" animBg="1"/>
      <p:bldP spid="11" grpId="0" bldLvl="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1198880" y="11684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四、总结展望</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00" name="文本框 99"/>
          <p:cNvSpPr txBox="1"/>
          <p:nvPr/>
        </p:nvSpPr>
        <p:spPr>
          <a:xfrm>
            <a:off x="334645" y="1572895"/>
            <a:ext cx="11471275" cy="1476375"/>
          </a:xfrm>
          <a:prstGeom prst="rect">
            <a:avLst/>
          </a:prstGeom>
          <a:noFill/>
          <a:ln w="9525">
            <a:noFill/>
          </a:ln>
        </p:spPr>
        <p:txBody>
          <a:bodyPr wrap="square">
            <a:spAutoFit/>
          </a:bodyPr>
          <a:p>
            <a:pPr indent="304800">
              <a:lnSpc>
                <a:spcPct val="150000"/>
              </a:lnSpc>
            </a:pPr>
            <a:r>
              <a:rPr lang="zh-CN" sz="2000" b="1">
                <a:latin typeface="微软雅黑" panose="020B0503020204020204" pitchFamily="34" charset="-122"/>
                <a:ea typeface="微软雅黑" panose="020B0503020204020204" pitchFamily="34" charset="-122"/>
                <a:cs typeface="微软雅黑" panose="020B0503020204020204" pitchFamily="34" charset="-122"/>
              </a:rPr>
              <a:t>由</a:t>
            </a:r>
            <a:r>
              <a:rPr sz="2000" b="1">
                <a:latin typeface="微软雅黑" panose="020B0503020204020204" pitchFamily="34" charset="-122"/>
                <a:ea typeface="微软雅黑" panose="020B0503020204020204" pitchFamily="34" charset="-122"/>
                <a:cs typeface="微软雅黑" panose="020B0503020204020204" pitchFamily="34" charset="-122"/>
              </a:rPr>
              <a:t>于目前论证的低轨卫星导航信号多采用的是BPSK信号体制，因此本文主要针对 BPSK信号体制的快速捕获算法进行了研究。对于其他如BOC信号和QMBOC信号，如何将稀疏处理手段引入其信号捕获过程以提升其捕获性能需要进一步研究。</a:t>
            </a:r>
            <a:endParaRPr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文本框 100"/>
          <p:cNvSpPr txBox="1"/>
          <p:nvPr/>
        </p:nvSpPr>
        <p:spPr>
          <a:xfrm>
            <a:off x="294640" y="5228590"/>
            <a:ext cx="3712210" cy="583565"/>
          </a:xfrm>
          <a:prstGeom prst="rect">
            <a:avLst/>
          </a:prstGeom>
          <a:noFill/>
          <a:ln w="9525">
            <a:noFill/>
          </a:ln>
        </p:spPr>
        <p:txBody>
          <a:bodyPr wrap="square">
            <a:spAutoFit/>
          </a:bodyPr>
          <a:p>
            <a:pPr indent="304800" algn="ctr"/>
            <a:r>
              <a:rPr 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BPSK</a:t>
            </a:r>
            <a:r>
              <a:rPr 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QPSK</a:t>
            </a:r>
            <a:r>
              <a:rPr 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信号自相关函数</a:t>
            </a:r>
            <a:endParaRPr 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及功率谱密度图</a:t>
            </a:r>
            <a:endPar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 name="图片 536"/>
          <p:cNvPicPr>
            <a:picLocks noChangeAspect="1"/>
          </p:cNvPicPr>
          <p:nvPr/>
        </p:nvPicPr>
        <p:blipFill>
          <a:blip r:embed="rId1"/>
          <a:srcRect l="5773" r="6142"/>
          <a:stretch>
            <a:fillRect/>
          </a:stretch>
        </p:blipFill>
        <p:spPr>
          <a:xfrm>
            <a:off x="461645" y="3138170"/>
            <a:ext cx="3886200" cy="1945640"/>
          </a:xfrm>
          <a:prstGeom prst="rect">
            <a:avLst/>
          </a:prstGeom>
          <a:noFill/>
          <a:ln>
            <a:noFill/>
          </a:ln>
        </p:spPr>
      </p:pic>
      <p:pic>
        <p:nvPicPr>
          <p:cNvPr id="71" name="图片 577"/>
          <p:cNvPicPr>
            <a:picLocks noChangeAspect="1"/>
          </p:cNvPicPr>
          <p:nvPr/>
        </p:nvPicPr>
        <p:blipFill>
          <a:blip r:embed="rId2"/>
          <a:srcRect l="5350" r="7564"/>
          <a:stretch>
            <a:fillRect/>
          </a:stretch>
        </p:blipFill>
        <p:spPr>
          <a:xfrm>
            <a:off x="4366895" y="3140710"/>
            <a:ext cx="3604895" cy="1895475"/>
          </a:xfrm>
          <a:prstGeom prst="rect">
            <a:avLst/>
          </a:prstGeom>
          <a:noFill/>
          <a:ln>
            <a:noFill/>
          </a:ln>
        </p:spPr>
      </p:pic>
      <p:sp>
        <p:nvSpPr>
          <p:cNvPr id="7" name="文本框 6"/>
          <p:cNvSpPr txBox="1"/>
          <p:nvPr/>
        </p:nvSpPr>
        <p:spPr>
          <a:xfrm>
            <a:off x="4182745" y="5228590"/>
            <a:ext cx="3712210" cy="583565"/>
          </a:xfrm>
          <a:prstGeom prst="rect">
            <a:avLst/>
          </a:prstGeom>
          <a:noFill/>
          <a:ln w="9525">
            <a:noFill/>
          </a:ln>
        </p:spPr>
        <p:txBody>
          <a:bodyPr wrap="square">
            <a:spAutoFit/>
          </a:bodyPr>
          <a:p>
            <a:pPr indent="304800" algn="ct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BOC信号自相关函数及</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功率谱密度图</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7783195" y="5179695"/>
            <a:ext cx="3712210" cy="583565"/>
          </a:xfrm>
          <a:prstGeom prst="rect">
            <a:avLst/>
          </a:prstGeom>
          <a:noFill/>
          <a:ln w="9525">
            <a:noFill/>
          </a:ln>
        </p:spPr>
        <p:txBody>
          <a:bodyPr wrap="square">
            <a:spAutoFit/>
          </a:bodyPr>
          <a:p>
            <a:pPr indent="304800" algn="ct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QMBOC信号自相关函数及</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功率谱密度图</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5" name="图片 577"/>
          <p:cNvPicPr>
            <a:picLocks noChangeAspect="1"/>
          </p:cNvPicPr>
          <p:nvPr/>
        </p:nvPicPr>
        <p:blipFill>
          <a:blip r:embed="rId3"/>
          <a:srcRect l="5275" r="6623"/>
          <a:stretch>
            <a:fillRect/>
          </a:stretch>
        </p:blipFill>
        <p:spPr>
          <a:xfrm>
            <a:off x="8091170" y="3133090"/>
            <a:ext cx="3417570" cy="1932305"/>
          </a:xfrm>
          <a:prstGeom prst="rect">
            <a:avLst/>
          </a:prstGeom>
          <a:noFill/>
          <a:ln>
            <a:noFill/>
          </a:ln>
        </p:spPr>
      </p:pic>
      <p:sp>
        <p:nvSpPr>
          <p:cNvPr id="15" name="文本框 14"/>
          <p:cNvSpPr txBox="1"/>
          <p:nvPr/>
        </p:nvSpPr>
        <p:spPr>
          <a:xfrm>
            <a:off x="190500" y="768985"/>
            <a:ext cx="11264900" cy="82994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、下一步工作展望</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solidFill>
                  <a:srgbClr val="F3541A"/>
                </a:solidFill>
                <a:latin typeface="微软雅黑" panose="020B0503020204020204" pitchFamily="34" charset="-122"/>
                <a:ea typeface="微软雅黑" panose="020B0503020204020204" pitchFamily="34" charset="-122"/>
                <a:sym typeface="+mn-ea"/>
              </a:rPr>
              <a:t>2.1  不同信号体制下LEO导航信号快速捕获算法设计</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文本框 14"/>
          <p:cNvSpPr txBox="1"/>
          <p:nvPr/>
        </p:nvSpPr>
        <p:spPr>
          <a:xfrm>
            <a:off x="190500" y="753110"/>
            <a:ext cx="11264900" cy="829945"/>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、下一步工作展望</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solidFill>
                  <a:srgbClr val="F3541A"/>
                </a:solidFill>
                <a:latin typeface="微软雅黑" panose="020B0503020204020204" pitchFamily="34" charset="-122"/>
                <a:ea typeface="微软雅黑" panose="020B0503020204020204" pitchFamily="34" charset="-122"/>
                <a:sym typeface="+mn-ea"/>
              </a:rPr>
              <a:t>2.2  LEO导航信号跟踪算法设计</a:t>
            </a:r>
            <a:r>
              <a:rPr lang="en-US" altLang="zh-CN" sz="2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334010" y="1557020"/>
            <a:ext cx="6815455" cy="1938020"/>
          </a:xfrm>
          <a:prstGeom prst="rect">
            <a:avLst/>
          </a:prstGeom>
          <a:noFill/>
          <a:ln w="9525">
            <a:noFill/>
          </a:ln>
        </p:spPr>
        <p:txBody>
          <a:bodyPr wrap="square">
            <a:spAutoFit/>
          </a:bodyPr>
          <a:p>
            <a:pPr indent="304800" algn="just" fontAlgn="auto">
              <a:lnSpc>
                <a:spcPct val="150000"/>
              </a:lnSpc>
            </a:pP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低轨卫星导航信号的大</a:t>
            </a:r>
            <a:r>
              <a:rPr sz="2000" b="1">
                <a:latin typeface="微软雅黑" panose="020B0503020204020204" pitchFamily="34" charset="-122"/>
                <a:ea typeface="微软雅黑" panose="020B0503020204020204" pitchFamily="34" charset="-122"/>
                <a:cs typeface="微软雅黑" panose="020B0503020204020204" pitchFamily="34" charset="-122"/>
              </a:rPr>
              <a:t>多普勒频偏、大多普勒频移变化率、短可视时间等特征对跟踪环路的动态适应性能、稳态响应性能以及环路收敛时间等都提出了更高的要求，需要对此进行适应性设计。</a:t>
            </a:r>
            <a:endParaRPr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62255" y="3644900"/>
            <a:ext cx="5546090" cy="398780"/>
          </a:xfrm>
          <a:prstGeom prst="rect">
            <a:avLst/>
          </a:prstGeom>
          <a:noFill/>
        </p:spPr>
        <p:txBody>
          <a:bodyPr wrap="none" rtlCol="0" anchor="t">
            <a:spAutoFit/>
          </a:bodyPr>
          <a:p>
            <a:pPr algn="l">
              <a:buClrTx/>
              <a:buSzTx/>
              <a:buFontTx/>
            </a:pPr>
            <a:r>
              <a:rPr lang="zh-CN" altLang="en-US" sz="2000" b="1">
                <a:solidFill>
                  <a:srgbClr val="F3541A"/>
                </a:solidFill>
                <a:latin typeface="微软雅黑" panose="020B0503020204020204" pitchFamily="34" charset="-122"/>
                <a:ea typeface="微软雅黑" panose="020B0503020204020204" pitchFamily="34" charset="-122"/>
                <a:sym typeface="+mn-ea"/>
              </a:rPr>
              <a:t>2.3  低轨卫星导航信号多普勒频偏预测模型研究</a:t>
            </a:r>
            <a:endParaRPr lang="zh-CN" altLang="en-US" sz="2000" b="1">
              <a:solidFill>
                <a:srgbClr val="F3541A"/>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334010" y="4115435"/>
            <a:ext cx="6830695" cy="1753235"/>
          </a:xfrm>
          <a:prstGeom prst="rect">
            <a:avLst/>
          </a:prstGeom>
          <a:noFill/>
        </p:spPr>
        <p:txBody>
          <a:bodyPr wrap="square" rtlCol="0" anchor="t">
            <a:spAutoFit/>
          </a:bodyPr>
          <a:p>
            <a:pPr>
              <a:lnSpc>
                <a:spcPct val="150000"/>
              </a:lnSpc>
            </a:pP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受大气阻力、地球非球形引力等因素的影响，会导致其轨道预测更加困难，多普勒频偏的预测误差更大。需要设计专门适用于低轨卫星的多普勒频偏预测模型，以最大程度降低捕获过程的频域搜索次数。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988935" y="3860800"/>
            <a:ext cx="2821305" cy="2162175"/>
          </a:xfrm>
          <a:prstGeom prst="rect">
            <a:avLst/>
          </a:prstGeom>
        </p:spPr>
      </p:pic>
      <p:sp>
        <p:nvSpPr>
          <p:cNvPr id="7" name="文本框 6"/>
          <p:cNvSpPr txBox="1"/>
          <p:nvPr/>
        </p:nvSpPr>
        <p:spPr>
          <a:xfrm>
            <a:off x="8399145" y="6093460"/>
            <a:ext cx="2353310" cy="337185"/>
          </a:xfrm>
          <a:prstGeom prst="rect">
            <a:avLst/>
          </a:prstGeom>
          <a:noFill/>
          <a:ln w="9525">
            <a:noFill/>
          </a:ln>
        </p:spPr>
        <p:txBody>
          <a:bodyPr wrap="square">
            <a:spAutoFit/>
          </a:bodyPr>
          <a:p>
            <a:pPr indent="0" algn="ctr" fontAlgn="auto"/>
            <a:r>
              <a: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轨道摄动随高度的变化</a:t>
            </a:r>
            <a:endPara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7459980" y="764540"/>
            <a:ext cx="3799205" cy="2347595"/>
          </a:xfrm>
          <a:prstGeom prst="rect">
            <a:avLst/>
          </a:prstGeom>
        </p:spPr>
      </p:pic>
      <p:sp>
        <p:nvSpPr>
          <p:cNvPr id="11" name="文本框 10"/>
          <p:cNvSpPr txBox="1"/>
          <p:nvPr/>
        </p:nvSpPr>
        <p:spPr>
          <a:xfrm>
            <a:off x="8149590" y="3157855"/>
            <a:ext cx="2708910" cy="337185"/>
          </a:xfrm>
          <a:prstGeom prst="rect">
            <a:avLst/>
          </a:prstGeom>
          <a:noFill/>
          <a:ln w="9525">
            <a:noFill/>
          </a:ln>
        </p:spPr>
        <p:txBody>
          <a:bodyPr wrap="square">
            <a:spAutoFit/>
          </a:bodyPr>
          <a:p>
            <a:pPr indent="0" algn="ctr" fontAlgn="auto"/>
            <a:r>
              <a: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LEO导航信号跟踪算法</a:t>
            </a:r>
            <a:r>
              <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设计</a:t>
            </a:r>
            <a:endParaRPr 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t="5179" b="5055"/>
          <a:stretch>
            <a:fillRect/>
          </a:stretch>
        </p:blipFill>
        <p:spPr>
          <a:xfrm>
            <a:off x="4578350" y="1914525"/>
            <a:ext cx="3033395" cy="2055495"/>
          </a:xfrm>
          <a:prstGeom prst="rect">
            <a:avLst/>
          </a:prstGeom>
        </p:spPr>
      </p:pic>
      <p:sp>
        <p:nvSpPr>
          <p:cNvPr id="100" name="文本框 99"/>
          <p:cNvSpPr txBox="1"/>
          <p:nvPr/>
        </p:nvSpPr>
        <p:spPr>
          <a:xfrm>
            <a:off x="434975" y="828040"/>
            <a:ext cx="11320145" cy="1014730"/>
          </a:xfrm>
          <a:prstGeom prst="rect">
            <a:avLst/>
          </a:prstGeom>
          <a:noFill/>
          <a:ln w="9525">
            <a:noFill/>
          </a:ln>
        </p:spPr>
        <p:txBody>
          <a:bodyPr wrap="square">
            <a:spAutoFit/>
          </a:bodyPr>
          <a:p>
            <a:pPr indent="304800"/>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sz="2000" b="1">
                <a:latin typeface="微软雅黑" panose="020B0503020204020204" pitchFamily="34" charset="-122"/>
                <a:ea typeface="微软雅黑" panose="020B0503020204020204" pitchFamily="34" charset="-122"/>
                <a:cs typeface="微软雅黑" panose="020B0503020204020204" pitchFamily="34" charset="-122"/>
              </a:rPr>
              <a:t>近年来，随着5G/6G、物联网、人工智能和无人驾驶等技术的发展，社会生产和生活对精准时空信息的需求达到了前所未有的高度，已从过去的粗略、事后、静态和区域，发展到现在的精准、实时、动态和全球。</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94105" y="1913890"/>
            <a:ext cx="2884170" cy="2056130"/>
          </a:xfrm>
          <a:prstGeom prst="rect">
            <a:avLst/>
          </a:prstGeom>
        </p:spPr>
      </p:pic>
      <p:pic>
        <p:nvPicPr>
          <p:cNvPr id="13" name="图片 12"/>
          <p:cNvPicPr>
            <a:picLocks noChangeAspect="1"/>
          </p:cNvPicPr>
          <p:nvPr/>
        </p:nvPicPr>
        <p:blipFill>
          <a:blip r:embed="rId3"/>
          <a:stretch>
            <a:fillRect/>
          </a:stretch>
        </p:blipFill>
        <p:spPr>
          <a:xfrm>
            <a:off x="8208645" y="1913890"/>
            <a:ext cx="2896870" cy="2080260"/>
          </a:xfrm>
          <a:prstGeom prst="rect">
            <a:avLst/>
          </a:prstGeom>
        </p:spPr>
      </p:pic>
      <p:sp>
        <p:nvSpPr>
          <p:cNvPr id="16" name="文本框 15"/>
          <p:cNvSpPr txBox="1"/>
          <p:nvPr/>
        </p:nvSpPr>
        <p:spPr>
          <a:xfrm>
            <a:off x="4610735" y="3908425"/>
            <a:ext cx="2968625" cy="2168525"/>
          </a:xfrm>
          <a:prstGeom prst="rect">
            <a:avLst/>
          </a:prstGeom>
          <a:noFill/>
        </p:spPr>
        <p:txBody>
          <a:bodyPr wrap="square" rtlCol="0" anchor="t">
            <a:spAutoFit/>
          </a:bodyPr>
          <a:p>
            <a:pPr indent="0" algn="ctr"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GNSS</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系统不足</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功率低</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易被干扰；</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定位精度低；</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对地面依赖性强；</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buFont typeface="Arial" panose="020B0604020202020204" pitchFamily="34" charset="0"/>
              <a:buNone/>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●PPP</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收敛速度慢</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a:xfrm>
            <a:off x="8211820" y="3933190"/>
            <a:ext cx="3078480" cy="2168525"/>
          </a:xfrm>
          <a:prstGeom prst="rect">
            <a:avLst/>
          </a:prstGeom>
          <a:noFill/>
        </p:spPr>
        <p:txBody>
          <a:bodyPr wrap="square" rtlCol="0" anchor="t">
            <a:spAutoFit/>
          </a:bodyPr>
          <a:p>
            <a:pPr indent="0" algn="ctr"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LEO</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系统优势</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en-US" altLang="zh-CN"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功率强</a:t>
            </a:r>
            <a:r>
              <a:rPr lang="en-US" altLang="zh-CN"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不易被干扰；</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pPr>
            <a:r>
              <a:rPr lang="en-US" altLang="zh-CN"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en-US" altLang="zh-CN"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GNSS</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定位精度；</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ClrTx/>
              <a:buSzTx/>
              <a:buFontTx/>
            </a:pPr>
            <a:r>
              <a:rPr lang="en-US" altLang="zh-CN"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提高PPP收敛速度；</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ClrTx/>
              <a:buSzTx/>
              <a:buFontTx/>
              <a:buNone/>
            </a:pP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 ●更好的天基完好性监测;</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nvSpPr>
        <p:spPr>
          <a:xfrm>
            <a:off x="1094105" y="3908425"/>
            <a:ext cx="2968625" cy="2168525"/>
          </a:xfrm>
          <a:prstGeom prst="rect">
            <a:avLst/>
          </a:prstGeom>
          <a:noFill/>
        </p:spPr>
        <p:txBody>
          <a:bodyPr wrap="square" rtlCol="0" anchor="t">
            <a:spAutoFit/>
          </a:bodyPr>
          <a:p>
            <a:pPr indent="0" algn="ctr" fontAlgn="auto">
              <a:lnSpc>
                <a:spcPct val="150000"/>
              </a:lnSpc>
            </a:pP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对导航定位要求提升</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高精度</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pP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实时性强</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buFont typeface="Arial" panose="020B0604020202020204" pitchFamily="34" charset="0"/>
              <a:buNone/>
            </a:pP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高完好性；</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buFont typeface="Arial" panose="020B0604020202020204" pitchFamily="34" charset="0"/>
              <a:buNone/>
            </a:pP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高抗干扰能力；</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nvSpPr>
        <p:spPr>
          <a:xfrm>
            <a:off x="1918335" y="6165215"/>
            <a:ext cx="9309735"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LEO</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卫星的增强系统是下一代</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PNT</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系统的重要组成部分之一</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txBox="1"/>
          <p:nvPr/>
        </p:nvSpPr>
        <p:spPr>
          <a:xfrm>
            <a:off x="1185545" y="14859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一、研究背景及</a:t>
            </a:r>
            <a:r>
              <a:rPr lang="zh-CN" altLang="en-US" sz="3200" b="1" dirty="0" smtClean="0">
                <a:solidFill>
                  <a:schemeClr val="tx1"/>
                </a:solidFill>
                <a:latin typeface="黑体" panose="02010609060101010101" pitchFamily="49" charset="-122"/>
                <a:ea typeface="黑体" panose="02010609060101010101" pitchFamily="49" charset="-122"/>
              </a:rPr>
              <a:t>意义</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 name="标题 1"/>
          <p:cNvSpPr txBox="1"/>
          <p:nvPr/>
        </p:nvSpPr>
        <p:spPr>
          <a:xfrm>
            <a:off x="1185545" y="14859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一、研究背景及</a:t>
            </a:r>
            <a:r>
              <a:rPr lang="zh-CN" altLang="en-US" sz="3200" b="1" dirty="0" smtClean="0">
                <a:solidFill>
                  <a:schemeClr val="tx1"/>
                </a:solidFill>
                <a:latin typeface="黑体" panose="02010609060101010101" pitchFamily="49" charset="-122"/>
                <a:ea typeface="黑体" panose="02010609060101010101" pitchFamily="49" charset="-122"/>
              </a:rPr>
              <a:t>意义</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622300" y="5591810"/>
            <a:ext cx="10877550" cy="83502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对捕获</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影响：</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更大的多普勒搜索范围，会增加捕获算法的搜索范围与时间</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同时增大接收</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机的功耗</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406400" y="758190"/>
            <a:ext cx="7101840" cy="903605"/>
          </a:xfrm>
          <a:prstGeom prst="rect">
            <a:avLst/>
          </a:prstGeom>
          <a:noFill/>
        </p:spPr>
        <p:txBody>
          <a:bodyPr wrap="square" rtlCol="0">
            <a:spAutoFit/>
          </a:bodyPr>
          <a:p>
            <a:pPr>
              <a:lnSpc>
                <a:spcPct val="120000"/>
              </a:lnSpc>
              <a:spcBef>
                <a:spcPts val="0"/>
              </a:spcBef>
              <a:spcAft>
                <a:spcPts val="0"/>
              </a:spcAft>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LEO</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卫星对信号特征及对捕获带来的挑战：</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、多普勒频移变化范围大</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777240" y="4967605"/>
            <a:ext cx="5318125" cy="553085"/>
          </a:xfrm>
          <a:prstGeom prst="rect">
            <a:avLst/>
          </a:prstGeom>
          <a:noFill/>
          <a:ln w="9525">
            <a:noFill/>
          </a:ln>
        </p:spPr>
        <p:txBody>
          <a:bodyPr wrap="square">
            <a:spAutoFit/>
          </a:bodyPr>
          <a:p>
            <a:pPr indent="304800" algn="ctr"/>
            <a:r>
              <a:rPr lang="en-US" sz="1600" b="1">
                <a:latin typeface="微软雅黑" panose="020B0503020204020204" pitchFamily="34" charset="-122"/>
                <a:ea typeface="微软雅黑" panose="020B0503020204020204" pitchFamily="34" charset="-122"/>
                <a:cs typeface="微软雅黑" panose="020B0503020204020204" pitchFamily="34" charset="-122"/>
              </a:rPr>
              <a:t>LEO</a:t>
            </a:r>
            <a:r>
              <a:rPr lang="zh-CN" sz="1600" b="1">
                <a:latin typeface="微软雅黑" panose="020B0503020204020204" pitchFamily="34" charset="-122"/>
                <a:ea typeface="微软雅黑" panose="020B0503020204020204" pitchFamily="34" charset="-122"/>
                <a:cs typeface="微软雅黑" panose="020B0503020204020204" pitchFamily="34" charset="-122"/>
              </a:rPr>
              <a:t>卫星与</a:t>
            </a:r>
            <a:r>
              <a:rPr lang="en-US" sz="1600" b="1">
                <a:latin typeface="微软雅黑" panose="020B0503020204020204" pitchFamily="34" charset="-122"/>
                <a:ea typeface="微软雅黑" panose="020B0503020204020204" pitchFamily="34" charset="-122"/>
                <a:cs typeface="微软雅黑" panose="020B0503020204020204" pitchFamily="34" charset="-122"/>
              </a:rPr>
              <a:t>GNSS</a:t>
            </a:r>
            <a:r>
              <a:rPr lang="zh-CN" sz="1600" b="1">
                <a:latin typeface="微软雅黑" panose="020B0503020204020204" pitchFamily="34" charset="-122"/>
                <a:ea typeface="微软雅黑" panose="020B0503020204020204" pitchFamily="34" charset="-122"/>
                <a:cs typeface="微软雅黑" panose="020B0503020204020204" pitchFamily="34" charset="-122"/>
              </a:rPr>
              <a:t>卫星载波信号多普勒频移对比</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（北京：</a:t>
            </a:r>
            <a:r>
              <a:rPr lang="en-US" altLang="zh-CN" sz="1400" b="1">
                <a:latin typeface="Times New Roman" panose="02020603050405020304" charset="0"/>
                <a:ea typeface="微软雅黑" panose="020B0503020204020204" pitchFamily="34" charset="-122"/>
                <a:cs typeface="Times New Roman" panose="02020603050405020304" charset="0"/>
              </a:rPr>
              <a:t>41</a:t>
            </a:r>
            <a:r>
              <a:rPr lang="en-US" altLang="zh-CN" sz="1400" b="1">
                <a:latin typeface="Times New Roman" panose="02020603050405020304" charset="0"/>
                <a:ea typeface="宋体" panose="02010600030101010101" pitchFamily="2" charset="-122"/>
                <a:cs typeface="Times New Roman" panose="02020603050405020304" charset="0"/>
              </a:rPr>
              <a:t>°</a:t>
            </a:r>
            <a:r>
              <a:rPr lang="en-US" altLang="zh-CN" sz="1400" b="1">
                <a:latin typeface="Times New Roman" panose="02020603050405020304" charset="0"/>
                <a:ea typeface="微软雅黑" panose="020B0503020204020204" pitchFamily="34" charset="-122"/>
                <a:cs typeface="Times New Roman" panose="02020603050405020304" charset="0"/>
              </a:rPr>
              <a:t>23’N</a:t>
            </a:r>
            <a:r>
              <a:rPr lang="zh-CN" altLang="en-US" sz="1400" b="1">
                <a:latin typeface="Times New Roman" panose="02020603050405020304" charset="0"/>
                <a:ea typeface="微软雅黑" panose="020B0503020204020204" pitchFamily="34" charset="-122"/>
                <a:cs typeface="Times New Roman" panose="02020603050405020304" charset="0"/>
              </a:rPr>
              <a:t>，</a:t>
            </a:r>
            <a:r>
              <a:rPr lang="en-US" altLang="zh-CN" sz="1400" b="1">
                <a:latin typeface="Times New Roman" panose="02020603050405020304" charset="0"/>
                <a:ea typeface="微软雅黑" panose="020B0503020204020204" pitchFamily="34" charset="-122"/>
                <a:cs typeface="Times New Roman" panose="02020603050405020304" charset="0"/>
              </a:rPr>
              <a:t>116</a:t>
            </a:r>
            <a:r>
              <a:rPr lang="en-US" altLang="zh-CN" sz="1400" b="1">
                <a:latin typeface="Times New Roman" panose="02020603050405020304" charset="0"/>
                <a:ea typeface="宋体" panose="02010600030101010101" pitchFamily="2" charset="-122"/>
                <a:cs typeface="Times New Roman" panose="02020603050405020304" charset="0"/>
                <a:sym typeface="+mn-ea"/>
              </a:rPr>
              <a:t>°</a:t>
            </a:r>
            <a:r>
              <a:rPr lang="en-US" altLang="zh-CN" sz="1400" b="1">
                <a:latin typeface="Times New Roman" panose="02020603050405020304" charset="0"/>
                <a:ea typeface="微软雅黑" panose="020B0503020204020204" pitchFamily="34" charset="-122"/>
                <a:cs typeface="Times New Roman" panose="02020603050405020304" charset="0"/>
              </a:rPr>
              <a:t>20’E</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6383020" y="4700905"/>
            <a:ext cx="5326380" cy="860425"/>
          </a:xfrm>
          <a:prstGeom prst="rect">
            <a:avLst/>
          </a:prstGeom>
          <a:noFill/>
        </p:spPr>
        <p:txBody>
          <a:bodyPr wrap="square" rtlCol="0">
            <a:spAutoFit/>
          </a:bodyPr>
          <a:p>
            <a:pPr algn="l" fontAlgn="auto"/>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图中</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GNSS</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信号多普勒频移变化范围</a:t>
            </a: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±4000Hz</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LEO</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信号多普勒频移变化范围</a:t>
            </a: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±40000Hz</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约为</a:t>
            </a: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GNSS</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信号变化范围的</a:t>
            </a: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6-10</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倍</a:t>
            </a:r>
            <a:r>
              <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7" name="图片 583"/>
          <p:cNvPicPr>
            <a:picLocks noChangeAspect="1"/>
          </p:cNvPicPr>
          <p:nvPr/>
        </p:nvPicPr>
        <p:blipFill>
          <a:blip r:embed="rId1"/>
          <a:srcRect l="4269" r="3571"/>
          <a:stretch>
            <a:fillRect/>
          </a:stretch>
        </p:blipFill>
        <p:spPr>
          <a:xfrm>
            <a:off x="550545" y="1743075"/>
            <a:ext cx="5650865" cy="3142615"/>
          </a:xfrm>
          <a:prstGeom prst="rect">
            <a:avLst/>
          </a:prstGeom>
          <a:noFill/>
          <a:ln>
            <a:noFill/>
          </a:ln>
        </p:spPr>
      </p:pic>
      <p:graphicFrame>
        <p:nvGraphicFramePr>
          <p:cNvPr id="24" name="表格 23"/>
          <p:cNvGraphicFramePr/>
          <p:nvPr>
            <p:custDataLst>
              <p:tags r:id="rId2"/>
            </p:custDataLst>
          </p:nvPr>
        </p:nvGraphicFramePr>
        <p:xfrm>
          <a:off x="6455410" y="1341120"/>
          <a:ext cx="4989830" cy="501650"/>
        </p:xfrm>
        <a:graphic>
          <a:graphicData uri="http://schemas.openxmlformats.org/drawingml/2006/table">
            <a:tbl>
              <a:tblPr firstRow="1" bandRow="1">
                <a:tableStyleId>{21E4AEA4-8DFA-4A89-87EB-49C32662AFE0}</a:tableStyleId>
              </a:tblPr>
              <a:tblGrid>
                <a:gridCol w="954405"/>
                <a:gridCol w="1092835"/>
                <a:gridCol w="816610"/>
                <a:gridCol w="955040"/>
                <a:gridCol w="1170940"/>
              </a:tblGrid>
              <a:tr h="308610">
                <a:tc>
                  <a:txBody>
                    <a:bodyPr/>
                    <a:p>
                      <a:pPr algn="ctr">
                        <a:buNone/>
                      </a:pPr>
                      <a:r>
                        <a:rPr lang="en-US" altLang="zh-CN" sz="1000">
                          <a:latin typeface="Times New Roman" panose="02020603050405020304" charset="0"/>
                          <a:ea typeface="微软雅黑" panose="020B0503020204020204" pitchFamily="34" charset="-122"/>
                          <a:cs typeface="Times New Roman" panose="02020603050405020304" charset="0"/>
                        </a:rPr>
                        <a:t>倾角i</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升交点赤经Ω</a:t>
                      </a:r>
                      <a:endParaRPr lang="zh-CN" altLang="en-US"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偏心率</a:t>
                      </a:r>
                      <a:r>
                        <a:rPr lang="en-US" altLang="zh-CN" sz="1000">
                          <a:latin typeface="Times New Roman" panose="02020603050405020304" charset="0"/>
                          <a:ea typeface="微软雅黑" panose="020B0503020204020204" pitchFamily="34" charset="-122"/>
                          <a:cs typeface="Times New Roman" panose="02020603050405020304" charset="0"/>
                        </a:rPr>
                        <a:t>e</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近地点角</a:t>
                      </a:r>
                      <a:r>
                        <a:rPr lang="en-US" altLang="zh-CN" sz="1000">
                          <a:latin typeface="Times New Roman" panose="02020603050405020304" charset="0"/>
                          <a:ea typeface="微软雅黑" panose="020B0503020204020204" pitchFamily="34" charset="-122"/>
                          <a:cs typeface="Times New Roman" panose="02020603050405020304" charset="0"/>
                        </a:rPr>
                        <a:t>w</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平近点角度</a:t>
                      </a:r>
                      <a:r>
                        <a:rPr lang="en-US" altLang="zh-CN" sz="1000">
                          <a:latin typeface="Times New Roman" panose="02020603050405020304" charset="0"/>
                          <a:ea typeface="微软雅黑" panose="020B0503020204020204" pitchFamily="34" charset="-122"/>
                          <a:cs typeface="Times New Roman" panose="02020603050405020304" charset="0"/>
                        </a:rPr>
                        <a:t>M</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93040">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57.4133</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297.3451</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0.0002</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172.0968</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7.4315</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6" name="文本框 25"/>
          <p:cNvSpPr txBox="1"/>
          <p:nvPr/>
        </p:nvSpPr>
        <p:spPr>
          <a:xfrm>
            <a:off x="6095365" y="981075"/>
            <a:ext cx="5318125" cy="306705"/>
          </a:xfrm>
          <a:prstGeom prst="rect">
            <a:avLst/>
          </a:prstGeom>
          <a:noFill/>
          <a:ln w="9525">
            <a:noFill/>
          </a:ln>
        </p:spPr>
        <p:txBody>
          <a:bodyPr wrap="square">
            <a:spAutoFit/>
          </a:bodyPr>
          <a:p>
            <a:pPr indent="304800" algn="ctr"/>
            <a:r>
              <a:rPr sz="1400" b="1">
                <a:latin typeface="微软雅黑" panose="020B0503020204020204" pitchFamily="34" charset="-122"/>
                <a:ea typeface="微软雅黑" panose="020B0503020204020204" pitchFamily="34" charset="-122"/>
                <a:cs typeface="微软雅黑" panose="020B0503020204020204" pitchFamily="34" charset="-122"/>
              </a:rPr>
              <a:t> STK卫星轨道仿真参数</a:t>
            </a:r>
            <a:endParaRPr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6682740" y="4368800"/>
            <a:ext cx="4456430"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卫星信号的三维搜索</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右箭头 29"/>
          <p:cNvSpPr/>
          <p:nvPr/>
        </p:nvSpPr>
        <p:spPr>
          <a:xfrm>
            <a:off x="5951220" y="3140710"/>
            <a:ext cx="711200" cy="320040"/>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30、信号捕获搜索空间"/>
          <p:cNvPicPr>
            <a:picLocks noChangeAspect="1"/>
          </p:cNvPicPr>
          <p:nvPr/>
        </p:nvPicPr>
        <p:blipFill>
          <a:blip r:embed="rId3"/>
          <a:stretch>
            <a:fillRect/>
          </a:stretch>
        </p:blipFill>
        <p:spPr>
          <a:xfrm>
            <a:off x="6814820" y="2075815"/>
            <a:ext cx="3889375" cy="2245360"/>
          </a:xfrm>
          <a:prstGeom prst="rect">
            <a:avLst/>
          </a:prstGeom>
          <a:ln>
            <a:solidFill>
              <a:schemeClr val="bg1">
                <a:lumMod val="75000"/>
              </a:schemeClr>
            </a:solid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8"/>
          <p:cNvSpPr/>
          <p:nvPr/>
        </p:nvSpPr>
        <p:spPr>
          <a:xfrm>
            <a:off x="838200" y="5517515"/>
            <a:ext cx="10488295" cy="907415"/>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对捕获影响：</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阈值设置更加困难：</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信号强度变化大，导致伪距噪声变化不均匀，影响码观测值精度。</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6455410" y="2348865"/>
            <a:ext cx="4993640" cy="2030095"/>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从图中可以看出：</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　　在其余参数不变的情况下，</a:t>
            </a:r>
            <a:r>
              <a:rPr lang="en-US" altLang="zh-CN"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  LEO</a:t>
            </a:r>
            <a:r>
              <a:rPr lang="zh-CN" altLang="en-US"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卫星</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自由空间损耗变化范围大约为：</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125~-140dB</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变化幅度为</a:t>
            </a:r>
            <a:r>
              <a:rPr lang="en-US" altLang="zh-CN"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15dB</a:t>
            </a:r>
            <a:r>
              <a:rPr lang="zh-CN" altLang="en-US"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       GPS</a:t>
            </a:r>
            <a:r>
              <a:rPr lang="zh-CN" altLang="en-US" b="1">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卫星</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自由空间损耗变化范围大约为：</a:t>
            </a:r>
            <a:r>
              <a:rPr lang="en-US" altLang="zh-CN"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-159~-160.2dB</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变化幅度为</a:t>
            </a:r>
            <a:r>
              <a:rPr lang="en-US" altLang="zh-CN"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1.2dB</a:t>
            </a:r>
            <a:r>
              <a:rPr lang="zh-CN" altLang="en-US"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a:solidFill>
                <a:schemeClr val="accent3">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标题 1"/>
          <p:cNvSpPr txBox="1"/>
          <p:nvPr/>
        </p:nvSpPr>
        <p:spPr>
          <a:xfrm>
            <a:off x="1185545" y="14859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一、研究背景及</a:t>
            </a:r>
            <a:r>
              <a:rPr lang="zh-CN" altLang="en-US" sz="3200" b="1" dirty="0" smtClean="0">
                <a:solidFill>
                  <a:schemeClr val="tx1"/>
                </a:solidFill>
                <a:latin typeface="黑体" panose="02010609060101010101" pitchFamily="49" charset="-122"/>
                <a:ea typeface="黑体" panose="02010609060101010101" pitchFamily="49" charset="-122"/>
              </a:rPr>
              <a:t>意义</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00" name="文本框 99"/>
          <p:cNvSpPr txBox="1"/>
          <p:nvPr/>
        </p:nvSpPr>
        <p:spPr>
          <a:xfrm>
            <a:off x="910907" y="4797425"/>
            <a:ext cx="5080000" cy="829945"/>
          </a:xfrm>
          <a:prstGeom prst="rect">
            <a:avLst/>
          </a:prstGeom>
          <a:noFill/>
          <a:ln w="9525">
            <a:noFill/>
          </a:ln>
        </p:spPr>
        <p:txBody>
          <a:bodyPr>
            <a:spAutoFit/>
          </a:bodyPr>
          <a:p>
            <a:pPr indent="304800"/>
            <a:r>
              <a:rPr lang="en-US" sz="1600" b="1">
                <a:latin typeface="微软雅黑" panose="020B0503020204020204" pitchFamily="34" charset="-122"/>
                <a:ea typeface="微软雅黑" panose="020B0503020204020204" pitchFamily="34" charset="-122"/>
                <a:cs typeface="微软雅黑" panose="020B0503020204020204" pitchFamily="34" charset="-122"/>
              </a:rPr>
              <a:t>     LEO卫</a:t>
            </a:r>
            <a:r>
              <a:rPr lang="zh-CN" sz="1600" b="1">
                <a:latin typeface="微软雅黑" panose="020B0503020204020204" pitchFamily="34" charset="-122"/>
                <a:ea typeface="微软雅黑" panose="020B0503020204020204" pitchFamily="34" charset="-122"/>
                <a:cs typeface="微软雅黑" panose="020B0503020204020204" pitchFamily="34" charset="-122"/>
              </a:rPr>
              <a:t>星与</a:t>
            </a:r>
            <a:r>
              <a:rPr lang="en-US" sz="1600" b="1">
                <a:latin typeface="微软雅黑" panose="020B0503020204020204" pitchFamily="34" charset="-122"/>
                <a:ea typeface="微软雅黑" panose="020B0503020204020204" pitchFamily="34" charset="-122"/>
                <a:cs typeface="微软雅黑" panose="020B0503020204020204" pitchFamily="34" charset="-122"/>
              </a:rPr>
              <a:t>GNSS</a:t>
            </a:r>
            <a:r>
              <a:rPr lang="zh-CN" sz="1600" b="1">
                <a:latin typeface="微软雅黑" panose="020B0503020204020204" pitchFamily="34" charset="-122"/>
                <a:ea typeface="微软雅黑" panose="020B0503020204020204" pitchFamily="34" charset="-122"/>
                <a:cs typeface="微软雅黑" panose="020B0503020204020204" pitchFamily="34" charset="-122"/>
              </a:rPr>
              <a:t>卫星信号强度变化对比</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（北京：</a:t>
            </a:r>
            <a:r>
              <a:rPr lang="en-US" altLang="zh-CN" sz="1600" b="1">
                <a:latin typeface="Times New Roman" panose="02020603050405020304" charset="0"/>
                <a:ea typeface="微软雅黑" panose="020B0503020204020204" pitchFamily="34" charset="-122"/>
                <a:cs typeface="Times New Roman" panose="02020603050405020304" charset="0"/>
                <a:sym typeface="+mn-ea"/>
              </a:rPr>
              <a:t>41</a:t>
            </a:r>
            <a:r>
              <a:rPr lang="en-US" altLang="zh-CN" sz="1600" b="1">
                <a:latin typeface="Times New Roman" panose="02020603050405020304" charset="0"/>
                <a:ea typeface="宋体" panose="02010600030101010101" pitchFamily="2"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23’N</a:t>
            </a:r>
            <a:r>
              <a:rPr lang="zh-CN" altLang="en-US" sz="1600" b="1">
                <a:latin typeface="Times New Roman" panose="02020603050405020304" charset="0"/>
                <a:ea typeface="微软雅黑" panose="020B0503020204020204" pitchFamily="34"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116</a:t>
            </a:r>
            <a:r>
              <a:rPr lang="en-US" altLang="zh-CN" sz="1600" b="1">
                <a:latin typeface="Times New Roman" panose="02020603050405020304" charset="0"/>
                <a:ea typeface="宋体" panose="02010600030101010101" pitchFamily="2"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20’E</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3" name="图片 596"/>
          <p:cNvPicPr>
            <a:picLocks noChangeAspect="1"/>
          </p:cNvPicPr>
          <p:nvPr>
            <p:custDataLst>
              <p:tags r:id="rId1"/>
            </p:custDataLst>
          </p:nvPr>
        </p:nvPicPr>
        <p:blipFill>
          <a:blip r:embed="rId2"/>
          <a:srcRect l="3193" r="4755"/>
          <a:stretch>
            <a:fillRect/>
          </a:stretch>
        </p:blipFill>
        <p:spPr>
          <a:xfrm>
            <a:off x="550545" y="1629410"/>
            <a:ext cx="5627370" cy="3105150"/>
          </a:xfrm>
          <a:prstGeom prst="rect">
            <a:avLst/>
          </a:prstGeom>
          <a:noFill/>
          <a:ln>
            <a:noFill/>
          </a:ln>
        </p:spPr>
      </p:pic>
      <p:sp>
        <p:nvSpPr>
          <p:cNvPr id="4" name="文本框 3"/>
          <p:cNvSpPr txBox="1"/>
          <p:nvPr/>
        </p:nvSpPr>
        <p:spPr>
          <a:xfrm>
            <a:off x="406400" y="758190"/>
            <a:ext cx="7101840" cy="903605"/>
          </a:xfrm>
          <a:prstGeom prst="rect">
            <a:avLst/>
          </a:prstGeom>
          <a:noFill/>
        </p:spPr>
        <p:txBody>
          <a:bodyPr wrap="square" rtlCol="0">
            <a:spAutoFit/>
          </a:bodyPr>
          <a:p>
            <a:pPr>
              <a:lnSpc>
                <a:spcPct val="120000"/>
              </a:lnSpc>
              <a:spcBef>
                <a:spcPts val="0"/>
              </a:spcBef>
              <a:spcAft>
                <a:spcPts val="0"/>
              </a:spcAft>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LEO</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卫星对信号特征及对捕获带来的挑战：</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、接收信号强度变化大</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4" name="表格 23"/>
          <p:cNvGraphicFramePr/>
          <p:nvPr>
            <p:custDataLst>
              <p:tags r:id="rId3"/>
            </p:custDataLst>
          </p:nvPr>
        </p:nvGraphicFramePr>
        <p:xfrm>
          <a:off x="6455410" y="1341120"/>
          <a:ext cx="4989830" cy="501650"/>
        </p:xfrm>
        <a:graphic>
          <a:graphicData uri="http://schemas.openxmlformats.org/drawingml/2006/table">
            <a:tbl>
              <a:tblPr firstRow="1" bandRow="1">
                <a:tableStyleId>{21E4AEA4-8DFA-4A89-87EB-49C32662AFE0}</a:tableStyleId>
              </a:tblPr>
              <a:tblGrid>
                <a:gridCol w="954405"/>
                <a:gridCol w="1092835"/>
                <a:gridCol w="816610"/>
                <a:gridCol w="955040"/>
                <a:gridCol w="1170940"/>
              </a:tblGrid>
              <a:tr h="308610">
                <a:tc>
                  <a:txBody>
                    <a:bodyPr/>
                    <a:p>
                      <a:pPr algn="ctr">
                        <a:buNone/>
                      </a:pPr>
                      <a:r>
                        <a:rPr lang="en-US" altLang="zh-CN" sz="1000">
                          <a:latin typeface="Times New Roman" panose="02020603050405020304" charset="0"/>
                          <a:ea typeface="微软雅黑" panose="020B0503020204020204" pitchFamily="34" charset="-122"/>
                          <a:cs typeface="Times New Roman" panose="02020603050405020304" charset="0"/>
                        </a:rPr>
                        <a:t>倾角i</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升交点赤经Ω</a:t>
                      </a:r>
                      <a:endParaRPr lang="zh-CN" altLang="en-US"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偏心率</a:t>
                      </a:r>
                      <a:r>
                        <a:rPr lang="en-US" altLang="zh-CN" sz="1000">
                          <a:latin typeface="Times New Roman" panose="02020603050405020304" charset="0"/>
                          <a:ea typeface="微软雅黑" panose="020B0503020204020204" pitchFamily="34" charset="-122"/>
                          <a:cs typeface="Times New Roman" panose="02020603050405020304" charset="0"/>
                        </a:rPr>
                        <a:t>e</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近地点角</a:t>
                      </a:r>
                      <a:r>
                        <a:rPr lang="en-US" altLang="zh-CN" sz="1000">
                          <a:latin typeface="Times New Roman" panose="02020603050405020304" charset="0"/>
                          <a:ea typeface="微软雅黑" panose="020B0503020204020204" pitchFamily="34" charset="-122"/>
                          <a:cs typeface="Times New Roman" panose="02020603050405020304" charset="0"/>
                        </a:rPr>
                        <a:t>w</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000">
                          <a:latin typeface="Times New Roman" panose="02020603050405020304" charset="0"/>
                          <a:ea typeface="微软雅黑" panose="020B0503020204020204" pitchFamily="34" charset="-122"/>
                          <a:cs typeface="Times New Roman" panose="02020603050405020304" charset="0"/>
                        </a:rPr>
                        <a:t>平近点角度</a:t>
                      </a:r>
                      <a:r>
                        <a:rPr lang="en-US" altLang="zh-CN" sz="1000">
                          <a:latin typeface="Times New Roman" panose="02020603050405020304" charset="0"/>
                          <a:ea typeface="微软雅黑" panose="020B0503020204020204" pitchFamily="34" charset="-122"/>
                          <a:cs typeface="Times New Roman" panose="02020603050405020304" charset="0"/>
                        </a:rPr>
                        <a:t>M</a:t>
                      </a:r>
                      <a:endParaRPr lang="en-US" altLang="zh-CN" sz="1000">
                        <a:latin typeface="Times New Roman" panose="02020603050405020304" charset="0"/>
                        <a:ea typeface="微软雅黑" panose="020B0503020204020204" pitchFamily="34" charset="-122"/>
                        <a:cs typeface="Times New Roman" panose="020206030504050203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193040">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57.4133</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297.3451</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0.0002</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172.0968</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000">
                          <a:latin typeface="Times New Roman" panose="02020603050405020304" charset="0"/>
                          <a:ea typeface="微软雅黑" panose="020B0503020204020204" pitchFamily="34" charset="-122"/>
                          <a:cs typeface="Times New Roman" panose="02020603050405020304" charset="0"/>
                        </a:rPr>
                        <a:t>7.4315</a:t>
                      </a:r>
                      <a:endParaRPr lang="en-US" altLang="en-US" sz="1000">
                        <a:latin typeface="Times New Roman" panose="02020603050405020304" charset="0"/>
                        <a:ea typeface="微软雅黑" panose="020B0503020204020204" pitchFamily="34" charset="-122"/>
                        <a:cs typeface="Times New Roman" panose="02020603050405020304" charset="0"/>
                      </a:endParaRPr>
                    </a:p>
                  </a:txBody>
                  <a:tcPr marL="68580" marR="68580" marT="0" marB="0" vert="horz"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6" name="文本框 25"/>
          <p:cNvSpPr txBox="1"/>
          <p:nvPr/>
        </p:nvSpPr>
        <p:spPr>
          <a:xfrm>
            <a:off x="6095365" y="981075"/>
            <a:ext cx="5318125" cy="306705"/>
          </a:xfrm>
          <a:prstGeom prst="rect">
            <a:avLst/>
          </a:prstGeom>
          <a:noFill/>
          <a:ln w="9525">
            <a:noFill/>
          </a:ln>
        </p:spPr>
        <p:txBody>
          <a:bodyPr wrap="square">
            <a:spAutoFit/>
          </a:bodyPr>
          <a:p>
            <a:pPr indent="304800" algn="ctr"/>
            <a:r>
              <a:rPr sz="1400" b="1">
                <a:latin typeface="微软雅黑" panose="020B0503020204020204" pitchFamily="34" charset="-122"/>
                <a:ea typeface="微软雅黑" panose="020B0503020204020204" pitchFamily="34" charset="-122"/>
                <a:cs typeface="微软雅黑" panose="020B0503020204020204" pitchFamily="34" charset="-122"/>
              </a:rPr>
              <a:t> STK卫星轨道仿真参数</a:t>
            </a:r>
            <a:endParaRPr sz="1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8"/>
          <p:cNvSpPr/>
          <p:nvPr/>
        </p:nvSpPr>
        <p:spPr>
          <a:xfrm>
            <a:off x="457200" y="5229225"/>
            <a:ext cx="5198110" cy="149479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对捕获影响：</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、载波频率和码相位的大幅变化，易失锁。</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、较短的相干积分时间要求，对信号的捕</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获精度及高精度稳定跟踪带来挑战。</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6192202" y="4310698"/>
            <a:ext cx="5080000" cy="368300"/>
          </a:xfrm>
          <a:prstGeom prst="rect">
            <a:avLst/>
          </a:prstGeom>
          <a:noFill/>
          <a:ln w="9525">
            <a:noFill/>
          </a:ln>
        </p:spPr>
        <p:txBody>
          <a:bodyPr>
            <a:spAutoFit/>
          </a:bodyPr>
          <a:p>
            <a:pPr indent="304800"/>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nvSpPr>
        <p:spPr>
          <a:xfrm>
            <a:off x="6022975" y="4292600"/>
            <a:ext cx="5615305" cy="109093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algn="l">
              <a:buClrTx/>
              <a:buSzTx/>
              <a:buFontTx/>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对捕获影响：</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会发生频繁失锁，使得用户对接收机捕获速度有更高的要求。</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7" name="图片 26"/>
          <p:cNvPicPr>
            <a:picLocks noChangeAspect="1"/>
          </p:cNvPicPr>
          <p:nvPr/>
        </p:nvPicPr>
        <p:blipFill>
          <a:blip r:embed="rId1"/>
          <a:stretch>
            <a:fillRect/>
          </a:stretch>
        </p:blipFill>
        <p:spPr>
          <a:xfrm>
            <a:off x="5591175" y="2123440"/>
            <a:ext cx="1844040" cy="1724660"/>
          </a:xfrm>
          <a:prstGeom prst="rect">
            <a:avLst/>
          </a:prstGeom>
        </p:spPr>
      </p:pic>
      <p:sp>
        <p:nvSpPr>
          <p:cNvPr id="29" name="文本框 28"/>
          <p:cNvSpPr txBox="1"/>
          <p:nvPr/>
        </p:nvSpPr>
        <p:spPr>
          <a:xfrm>
            <a:off x="5856605" y="5479415"/>
            <a:ext cx="6020435" cy="1198880"/>
          </a:xfrm>
          <a:prstGeom prst="rect">
            <a:avLst/>
          </a:prstGeom>
          <a:noFill/>
        </p:spPr>
        <p:txBody>
          <a:bodyPr wrap="square" rtlCol="0" anchor="t">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高动态、超低功耗的捕获算法设计依旧是研究重点，需要投入更多的精力攻克</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技术壁垒。</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标题 1"/>
          <p:cNvSpPr txBox="1"/>
          <p:nvPr/>
        </p:nvSpPr>
        <p:spPr>
          <a:xfrm>
            <a:off x="1185545" y="148590"/>
            <a:ext cx="407098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一、研究背景及</a:t>
            </a:r>
            <a:r>
              <a:rPr lang="zh-CN" altLang="en-US" sz="3200" b="1" dirty="0" smtClean="0">
                <a:solidFill>
                  <a:schemeClr val="tx1"/>
                </a:solidFill>
                <a:latin typeface="黑体" panose="02010609060101010101" pitchFamily="49" charset="-122"/>
                <a:ea typeface="黑体" panose="02010609060101010101" pitchFamily="49" charset="-122"/>
              </a:rPr>
              <a:t>意义</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100" name="文本框 99"/>
          <p:cNvSpPr txBox="1"/>
          <p:nvPr/>
        </p:nvSpPr>
        <p:spPr>
          <a:xfrm>
            <a:off x="478790" y="4581525"/>
            <a:ext cx="5219065" cy="1076325"/>
          </a:xfrm>
          <a:prstGeom prst="rect">
            <a:avLst/>
          </a:prstGeom>
          <a:noFill/>
          <a:ln w="9525">
            <a:noFill/>
          </a:ln>
        </p:spPr>
        <p:txBody>
          <a:bodyPr wrap="square">
            <a:spAutoFit/>
          </a:bodyPr>
          <a:p>
            <a:pPr indent="0" algn="ctr" fontAlgn="auto"/>
            <a:r>
              <a:rPr lang="en-US" sz="1600" b="1">
                <a:latin typeface="微软雅黑" panose="020B0503020204020204" pitchFamily="34" charset="-122"/>
                <a:ea typeface="微软雅黑" panose="020B0503020204020204" pitchFamily="34" charset="-122"/>
                <a:cs typeface="微软雅黑" panose="020B0503020204020204" pitchFamily="34" charset="-122"/>
              </a:rPr>
              <a:t>LEO卫</a:t>
            </a:r>
            <a:r>
              <a:rPr lang="zh-CN" sz="1600" b="1">
                <a:latin typeface="微软雅黑" panose="020B0503020204020204" pitchFamily="34" charset="-122"/>
                <a:ea typeface="微软雅黑" panose="020B0503020204020204" pitchFamily="34" charset="-122"/>
                <a:cs typeface="微软雅黑" panose="020B0503020204020204" pitchFamily="34" charset="-122"/>
              </a:rPr>
              <a:t>星与</a:t>
            </a:r>
            <a:r>
              <a:rPr lang="en-US" sz="1600" b="1">
                <a:latin typeface="微软雅黑" panose="020B0503020204020204" pitchFamily="34" charset="-122"/>
                <a:ea typeface="微软雅黑" panose="020B0503020204020204" pitchFamily="34" charset="-122"/>
                <a:cs typeface="微软雅黑" panose="020B0503020204020204" pitchFamily="34" charset="-122"/>
              </a:rPr>
              <a:t>GNSS</a:t>
            </a:r>
            <a:r>
              <a:rPr lang="zh-CN" sz="1600" b="1">
                <a:latin typeface="微软雅黑" panose="020B0503020204020204" pitchFamily="34" charset="-122"/>
                <a:ea typeface="微软雅黑" panose="020B0503020204020204" pitchFamily="34" charset="-122"/>
                <a:cs typeface="微软雅黑" panose="020B0503020204020204" pitchFamily="34" charset="-122"/>
              </a:rPr>
              <a:t>卫星多普勒频移变化率对比</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0" algn="ctr" fontAlgn="auto"/>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（北京：</a:t>
            </a:r>
            <a:r>
              <a:rPr lang="en-US" altLang="zh-CN" sz="1600" b="1">
                <a:latin typeface="Times New Roman" panose="02020603050405020304" charset="0"/>
                <a:ea typeface="微软雅黑" panose="020B0503020204020204" pitchFamily="34" charset="-122"/>
                <a:cs typeface="Times New Roman" panose="02020603050405020304" charset="0"/>
                <a:sym typeface="+mn-ea"/>
              </a:rPr>
              <a:t>41</a:t>
            </a:r>
            <a:r>
              <a:rPr lang="en-US" altLang="zh-CN" sz="1600" b="1">
                <a:latin typeface="Times New Roman" panose="02020603050405020304" charset="0"/>
                <a:ea typeface="宋体" panose="02010600030101010101" pitchFamily="2"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23’N</a:t>
            </a:r>
            <a:r>
              <a:rPr lang="zh-CN" altLang="en-US" sz="1600" b="1">
                <a:latin typeface="Times New Roman" panose="02020603050405020304" charset="0"/>
                <a:ea typeface="微软雅黑" panose="020B0503020204020204" pitchFamily="34"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116</a:t>
            </a:r>
            <a:r>
              <a:rPr lang="en-US" altLang="zh-CN" sz="1600" b="1">
                <a:latin typeface="Times New Roman" panose="02020603050405020304" charset="0"/>
                <a:ea typeface="宋体" panose="02010600030101010101" pitchFamily="2" charset="-122"/>
                <a:cs typeface="Times New Roman" panose="02020603050405020304" charset="0"/>
                <a:sym typeface="+mn-ea"/>
              </a:rPr>
              <a:t>°</a:t>
            </a:r>
            <a:r>
              <a:rPr lang="en-US" altLang="zh-CN" sz="1600" b="1">
                <a:latin typeface="Times New Roman" panose="02020603050405020304" charset="0"/>
                <a:ea typeface="微软雅黑" panose="020B0503020204020204" pitchFamily="34" charset="-122"/>
                <a:cs typeface="Times New Roman" panose="02020603050405020304" charset="0"/>
                <a:sym typeface="+mn-ea"/>
              </a:rPr>
              <a:t>20’E</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589"/>
          <p:cNvPicPr>
            <a:picLocks noChangeAspect="1"/>
          </p:cNvPicPr>
          <p:nvPr/>
        </p:nvPicPr>
        <p:blipFill>
          <a:blip r:embed="rId2"/>
          <a:srcRect r="6777"/>
          <a:stretch>
            <a:fillRect/>
          </a:stretch>
        </p:blipFill>
        <p:spPr>
          <a:xfrm>
            <a:off x="550545" y="1701165"/>
            <a:ext cx="4799965" cy="2813050"/>
          </a:xfrm>
          <a:prstGeom prst="rect">
            <a:avLst/>
          </a:prstGeom>
          <a:noFill/>
          <a:ln>
            <a:noFill/>
          </a:ln>
        </p:spPr>
      </p:pic>
      <p:sp>
        <p:nvSpPr>
          <p:cNvPr id="5" name="文本框 4"/>
          <p:cNvSpPr txBox="1"/>
          <p:nvPr/>
        </p:nvSpPr>
        <p:spPr>
          <a:xfrm>
            <a:off x="406400" y="758190"/>
            <a:ext cx="11783695" cy="1273175"/>
          </a:xfrm>
          <a:prstGeom prst="rect">
            <a:avLst/>
          </a:prstGeom>
          <a:noFill/>
        </p:spPr>
        <p:txBody>
          <a:bodyPr wrap="square" rtlCol="0">
            <a:spAutoFit/>
          </a:bodyPr>
          <a:p>
            <a:pPr>
              <a:lnSpc>
                <a:spcPct val="120000"/>
              </a:lnSpc>
              <a:spcBef>
                <a:spcPts val="0"/>
              </a:spcBef>
              <a:spcAft>
                <a:spcPts val="0"/>
              </a:spcAft>
            </a:pP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LEO</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卫星对信号特征及对捕获带来的挑战：</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、多普勒频移变化率大</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                                      4</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卫星数量多，观测弧段短、卫星切换频繁</a:t>
            </a:r>
            <a:endPar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endPar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3" name="图片 596"/>
          <p:cNvPicPr>
            <a:picLocks noChangeAspect="1"/>
          </p:cNvPicPr>
          <p:nvPr/>
        </p:nvPicPr>
        <p:blipFill>
          <a:blip r:embed="rId3"/>
          <a:srcRect l="4685" t="3188" r="7938"/>
          <a:stretch>
            <a:fillRect/>
          </a:stretch>
        </p:blipFill>
        <p:spPr>
          <a:xfrm>
            <a:off x="7463155" y="1807210"/>
            <a:ext cx="4244975" cy="2389505"/>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
          <p:cNvSpPr txBox="1"/>
          <p:nvPr/>
        </p:nvSpPr>
        <p:spPr>
          <a:xfrm>
            <a:off x="1198880" y="116840"/>
            <a:ext cx="561149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二、主要研究内容</a:t>
            </a:r>
            <a:endParaRPr lang="zh-CN" altLang="en-US" sz="3200" b="1" dirty="0" smtClean="0">
              <a:solidFill>
                <a:schemeClr val="tx1"/>
              </a:solidFill>
              <a:latin typeface="黑体" panose="02010609060101010101" pitchFamily="49" charset="-122"/>
              <a:ea typeface="黑体" panose="02010609060101010101" pitchFamily="49" charset="-122"/>
            </a:endParaRPr>
          </a:p>
        </p:txBody>
      </p:sp>
      <p:sp>
        <p:nvSpPr>
          <p:cNvPr id="2" name="文本框 1"/>
          <p:cNvSpPr txBox="1"/>
          <p:nvPr/>
        </p:nvSpPr>
        <p:spPr>
          <a:xfrm>
            <a:off x="406400" y="836295"/>
            <a:ext cx="11558905" cy="5446395"/>
          </a:xfrm>
          <a:prstGeom prst="rect">
            <a:avLst/>
          </a:prstGeom>
          <a:noFill/>
          <a:ln w="9525">
            <a:noFill/>
          </a:ln>
        </p:spPr>
        <p:txBody>
          <a:bodyPr wrap="square">
            <a:spAutoFit/>
          </a:bodyPr>
          <a:p>
            <a:pPr algn="l" fontAlgn="auto">
              <a:lnSpc>
                <a:spcPct val="150000"/>
              </a:lnSpc>
              <a:buClrTx/>
              <a:buSzTx/>
              <a:buFontTx/>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、LEO卫星增强信号快速捕获算法设计</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       主要针对LEO卫星信号：（</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）多普勒频移变化范围大（</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）多普勒频移变化率大（</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）可见时间短（</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）卫星数量多（</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）高捕获频率等特点进行LEO导航信号捕获算法设计，并结合理论分析及仿实验，</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对算法的性能进行验证</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、导航信号的捕获跟踪策略研究</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低轨卫星信号的高动态特征等特性会导致接收机端的信号跟踪环路容易发生失锁，因此需要对低轨卫星导航信号的捕获跟踪策略进行研究，以提升其在高动态环境、高遮挡频率环境下的下的导航定位性能。</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圆角矩形 8"/>
          <p:cNvSpPr/>
          <p:nvPr/>
        </p:nvSpPr>
        <p:spPr>
          <a:xfrm>
            <a:off x="838835" y="2870200"/>
            <a:ext cx="5166360" cy="1376680"/>
          </a:xfrm>
          <a:prstGeom prst="roundRect">
            <a:avLst/>
          </a:prstGeom>
          <a:solidFill>
            <a:srgbClr val="FDF731"/>
          </a:solidFill>
        </p:spPr>
        <p:style>
          <a:lnRef idx="1">
            <a:schemeClr val="accent2"/>
          </a:lnRef>
          <a:fillRef idx="3">
            <a:schemeClr val="accent2"/>
          </a:fillRef>
          <a:effectRef idx="2">
            <a:schemeClr val="accent2"/>
          </a:effectRef>
          <a:fontRef idx="minor">
            <a:schemeClr val="lt1"/>
          </a:fontRef>
        </p:style>
        <p:txBody>
          <a:bodyPr rtlCol="0" anchor="ctr"/>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算法要求：</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高速度（低计算量）</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(2)</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高精度（频率或伪码相位精度）</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00000"/>
              </a:lnSpc>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(3)</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低功耗</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低计算量</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0" name="图片 99"/>
          <p:cNvPicPr/>
          <p:nvPr>
            <p:custDataLst>
              <p:tags r:id="rId1"/>
            </p:custDataLst>
          </p:nvPr>
        </p:nvPicPr>
        <p:blipFill>
          <a:blip r:embed="rId2"/>
          <a:stretch>
            <a:fillRect/>
          </a:stretch>
        </p:blipFill>
        <p:spPr>
          <a:xfrm>
            <a:off x="8831580" y="2997200"/>
            <a:ext cx="2080895" cy="1712595"/>
          </a:xfrm>
          <a:prstGeom prst="rect">
            <a:avLst/>
          </a:prstGeom>
          <a:noFill/>
          <a:ln w="9525">
            <a:noFill/>
          </a:ln>
        </p:spPr>
      </p:pic>
      <p:sp>
        <p:nvSpPr>
          <p:cNvPr id="13" name="任意多边形 12"/>
          <p:cNvSpPr/>
          <p:nvPr/>
        </p:nvSpPr>
        <p:spPr>
          <a:xfrm rot="18840000">
            <a:off x="8488045" y="2390140"/>
            <a:ext cx="334010" cy="989330"/>
          </a:xfrm>
          <a:custGeom>
            <a:avLst/>
            <a:gdLst>
              <a:gd name="connisteX0" fmla="*/ 0 w 812800"/>
              <a:gd name="connsiteY0" fmla="*/ 0 h 2590800"/>
              <a:gd name="connisteX1" fmla="*/ 487680 w 812800"/>
              <a:gd name="connsiteY1" fmla="*/ 193040 h 2590800"/>
              <a:gd name="connisteX2" fmla="*/ 50800 w 812800"/>
              <a:gd name="connsiteY2" fmla="*/ 731520 h 2590800"/>
              <a:gd name="connisteX3" fmla="*/ 680720 w 812800"/>
              <a:gd name="connsiteY3" fmla="*/ 894080 h 2590800"/>
              <a:gd name="connisteX4" fmla="*/ 233680 w 812800"/>
              <a:gd name="connsiteY4" fmla="*/ 1391920 h 2590800"/>
              <a:gd name="connisteX5" fmla="*/ 772160 w 812800"/>
              <a:gd name="connsiteY5" fmla="*/ 1727200 h 2590800"/>
              <a:gd name="connisteX6" fmla="*/ 284480 w 812800"/>
              <a:gd name="connsiteY6" fmla="*/ 2194560 h 2590800"/>
              <a:gd name="connisteX7" fmla="*/ 731520 w 812800"/>
              <a:gd name="connsiteY7" fmla="*/ 2357120 h 2590800"/>
              <a:gd name="connisteX8" fmla="*/ 812800 w 812800"/>
              <a:gd name="connsiteY8" fmla="*/ 2590800 h 259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12800" h="2590800">
                <a:moveTo>
                  <a:pt x="0" y="0"/>
                </a:moveTo>
                <a:cubicBezTo>
                  <a:pt x="106045" y="27940"/>
                  <a:pt x="477520" y="46990"/>
                  <a:pt x="487680" y="193040"/>
                </a:cubicBezTo>
                <a:cubicBezTo>
                  <a:pt x="497840" y="339090"/>
                  <a:pt x="12065" y="591185"/>
                  <a:pt x="50800" y="731520"/>
                </a:cubicBezTo>
                <a:cubicBezTo>
                  <a:pt x="89535" y="871855"/>
                  <a:pt x="643890" y="762000"/>
                  <a:pt x="680720" y="894080"/>
                </a:cubicBezTo>
                <a:cubicBezTo>
                  <a:pt x="717550" y="1026160"/>
                  <a:pt x="215265" y="1225550"/>
                  <a:pt x="233680" y="1391920"/>
                </a:cubicBezTo>
                <a:cubicBezTo>
                  <a:pt x="252095" y="1558290"/>
                  <a:pt x="762000" y="1566545"/>
                  <a:pt x="772160" y="1727200"/>
                </a:cubicBezTo>
                <a:cubicBezTo>
                  <a:pt x="782320" y="1887855"/>
                  <a:pt x="292735" y="2068830"/>
                  <a:pt x="284480" y="2194560"/>
                </a:cubicBezTo>
                <a:cubicBezTo>
                  <a:pt x="276225" y="2320290"/>
                  <a:pt x="626110" y="2277745"/>
                  <a:pt x="731520" y="2357120"/>
                </a:cubicBezTo>
                <a:cubicBezTo>
                  <a:pt x="836930" y="2436495"/>
                  <a:pt x="805180" y="2547620"/>
                  <a:pt x="812800" y="2590800"/>
                </a:cubicBezTo>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任意多边形 13"/>
          <p:cNvSpPr/>
          <p:nvPr/>
        </p:nvSpPr>
        <p:spPr>
          <a:xfrm rot="19080000">
            <a:off x="8216900" y="2609215"/>
            <a:ext cx="334010" cy="1087755"/>
          </a:xfrm>
          <a:custGeom>
            <a:avLst/>
            <a:gdLst>
              <a:gd name="connisteX0" fmla="*/ 0 w 812800"/>
              <a:gd name="connsiteY0" fmla="*/ 0 h 2590800"/>
              <a:gd name="connisteX1" fmla="*/ 487680 w 812800"/>
              <a:gd name="connsiteY1" fmla="*/ 193040 h 2590800"/>
              <a:gd name="connisteX2" fmla="*/ 50800 w 812800"/>
              <a:gd name="connsiteY2" fmla="*/ 731520 h 2590800"/>
              <a:gd name="connisteX3" fmla="*/ 680720 w 812800"/>
              <a:gd name="connsiteY3" fmla="*/ 894080 h 2590800"/>
              <a:gd name="connisteX4" fmla="*/ 233680 w 812800"/>
              <a:gd name="connsiteY4" fmla="*/ 1391920 h 2590800"/>
              <a:gd name="connisteX5" fmla="*/ 772160 w 812800"/>
              <a:gd name="connsiteY5" fmla="*/ 1727200 h 2590800"/>
              <a:gd name="connisteX6" fmla="*/ 284480 w 812800"/>
              <a:gd name="connsiteY6" fmla="*/ 2194560 h 2590800"/>
              <a:gd name="connisteX7" fmla="*/ 731520 w 812800"/>
              <a:gd name="connsiteY7" fmla="*/ 2357120 h 2590800"/>
              <a:gd name="connisteX8" fmla="*/ 812800 w 812800"/>
              <a:gd name="connsiteY8" fmla="*/ 2590800 h 259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12800" h="2590800">
                <a:moveTo>
                  <a:pt x="0" y="0"/>
                </a:moveTo>
                <a:cubicBezTo>
                  <a:pt x="106045" y="27940"/>
                  <a:pt x="477520" y="46990"/>
                  <a:pt x="487680" y="193040"/>
                </a:cubicBezTo>
                <a:cubicBezTo>
                  <a:pt x="497840" y="339090"/>
                  <a:pt x="12065" y="591185"/>
                  <a:pt x="50800" y="731520"/>
                </a:cubicBezTo>
                <a:cubicBezTo>
                  <a:pt x="89535" y="871855"/>
                  <a:pt x="643890" y="762000"/>
                  <a:pt x="680720" y="894080"/>
                </a:cubicBezTo>
                <a:cubicBezTo>
                  <a:pt x="717550" y="1026160"/>
                  <a:pt x="215265" y="1225550"/>
                  <a:pt x="233680" y="1391920"/>
                </a:cubicBezTo>
                <a:cubicBezTo>
                  <a:pt x="252095" y="1558290"/>
                  <a:pt x="762000" y="1566545"/>
                  <a:pt x="772160" y="1727200"/>
                </a:cubicBezTo>
                <a:cubicBezTo>
                  <a:pt x="782320" y="1887855"/>
                  <a:pt x="292735" y="2068830"/>
                  <a:pt x="284480" y="2194560"/>
                </a:cubicBezTo>
                <a:cubicBezTo>
                  <a:pt x="276225" y="2320290"/>
                  <a:pt x="626110" y="2277745"/>
                  <a:pt x="731520" y="2357120"/>
                </a:cubicBezTo>
                <a:cubicBezTo>
                  <a:pt x="836930" y="2436495"/>
                  <a:pt x="805180" y="2547620"/>
                  <a:pt x="812800" y="2590800"/>
                </a:cubicBezTo>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rot="18780000">
            <a:off x="7988300" y="3006725"/>
            <a:ext cx="334010" cy="989330"/>
          </a:xfrm>
          <a:custGeom>
            <a:avLst/>
            <a:gdLst>
              <a:gd name="connisteX0" fmla="*/ 0 w 812800"/>
              <a:gd name="connsiteY0" fmla="*/ 0 h 2590800"/>
              <a:gd name="connisteX1" fmla="*/ 487680 w 812800"/>
              <a:gd name="connsiteY1" fmla="*/ 193040 h 2590800"/>
              <a:gd name="connisteX2" fmla="*/ 50800 w 812800"/>
              <a:gd name="connsiteY2" fmla="*/ 731520 h 2590800"/>
              <a:gd name="connisteX3" fmla="*/ 680720 w 812800"/>
              <a:gd name="connsiteY3" fmla="*/ 894080 h 2590800"/>
              <a:gd name="connisteX4" fmla="*/ 233680 w 812800"/>
              <a:gd name="connsiteY4" fmla="*/ 1391920 h 2590800"/>
              <a:gd name="connisteX5" fmla="*/ 772160 w 812800"/>
              <a:gd name="connsiteY5" fmla="*/ 1727200 h 2590800"/>
              <a:gd name="connisteX6" fmla="*/ 284480 w 812800"/>
              <a:gd name="connsiteY6" fmla="*/ 2194560 h 2590800"/>
              <a:gd name="connisteX7" fmla="*/ 731520 w 812800"/>
              <a:gd name="connsiteY7" fmla="*/ 2357120 h 2590800"/>
              <a:gd name="connisteX8" fmla="*/ 812800 w 812800"/>
              <a:gd name="connsiteY8" fmla="*/ 2590800 h 259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12800" h="2590800">
                <a:moveTo>
                  <a:pt x="0" y="0"/>
                </a:moveTo>
                <a:cubicBezTo>
                  <a:pt x="106045" y="27940"/>
                  <a:pt x="477520" y="46990"/>
                  <a:pt x="487680" y="193040"/>
                </a:cubicBezTo>
                <a:cubicBezTo>
                  <a:pt x="497840" y="339090"/>
                  <a:pt x="12065" y="591185"/>
                  <a:pt x="50800" y="731520"/>
                </a:cubicBezTo>
                <a:cubicBezTo>
                  <a:pt x="89535" y="871855"/>
                  <a:pt x="643890" y="762000"/>
                  <a:pt x="680720" y="894080"/>
                </a:cubicBezTo>
                <a:cubicBezTo>
                  <a:pt x="717550" y="1026160"/>
                  <a:pt x="215265" y="1225550"/>
                  <a:pt x="233680" y="1391920"/>
                </a:cubicBezTo>
                <a:cubicBezTo>
                  <a:pt x="252095" y="1558290"/>
                  <a:pt x="762000" y="1566545"/>
                  <a:pt x="772160" y="1727200"/>
                </a:cubicBezTo>
                <a:cubicBezTo>
                  <a:pt x="782320" y="1887855"/>
                  <a:pt x="292735" y="2068830"/>
                  <a:pt x="284480" y="2194560"/>
                </a:cubicBezTo>
                <a:cubicBezTo>
                  <a:pt x="276225" y="2320290"/>
                  <a:pt x="626110" y="2277745"/>
                  <a:pt x="731520" y="2357120"/>
                </a:cubicBezTo>
                <a:cubicBezTo>
                  <a:pt x="836930" y="2436495"/>
                  <a:pt x="805180" y="2547620"/>
                  <a:pt x="812800" y="2590800"/>
                </a:cubicBezTo>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 name="图片 123"/>
          <p:cNvPicPr>
            <a:picLocks noChangeAspect="1"/>
          </p:cNvPicPr>
          <p:nvPr/>
        </p:nvPicPr>
        <p:blipFill>
          <a:blip r:embed="rId1"/>
          <a:stretch>
            <a:fillRect/>
          </a:stretch>
        </p:blipFill>
        <p:spPr>
          <a:xfrm>
            <a:off x="388620" y="1484630"/>
            <a:ext cx="3613150" cy="1699895"/>
          </a:xfrm>
          <a:prstGeom prst="rect">
            <a:avLst/>
          </a:prstGeom>
          <a:noFill/>
          <a:ln>
            <a:noFill/>
          </a:ln>
        </p:spPr>
      </p:pic>
      <p:pic>
        <p:nvPicPr>
          <p:cNvPr id="5" name="图片 1" descr="7、并行频率搜索"/>
          <p:cNvPicPr>
            <a:picLocks noChangeAspect="1"/>
          </p:cNvPicPr>
          <p:nvPr/>
        </p:nvPicPr>
        <p:blipFill>
          <a:blip r:embed="rId2"/>
          <a:stretch>
            <a:fillRect/>
          </a:stretch>
        </p:blipFill>
        <p:spPr>
          <a:xfrm>
            <a:off x="4220845" y="1504950"/>
            <a:ext cx="3747135" cy="1708785"/>
          </a:xfrm>
          <a:prstGeom prst="rect">
            <a:avLst/>
          </a:prstGeom>
        </p:spPr>
      </p:pic>
      <p:pic>
        <p:nvPicPr>
          <p:cNvPr id="6" name="图片 2" descr="7、并行频率搜索"/>
          <p:cNvPicPr>
            <a:picLocks noChangeAspect="1"/>
          </p:cNvPicPr>
          <p:nvPr/>
        </p:nvPicPr>
        <p:blipFill>
          <a:blip r:embed="rId3"/>
          <a:stretch>
            <a:fillRect/>
          </a:stretch>
        </p:blipFill>
        <p:spPr>
          <a:xfrm>
            <a:off x="8064500" y="1333500"/>
            <a:ext cx="3530600" cy="1807210"/>
          </a:xfrm>
          <a:prstGeom prst="rect">
            <a:avLst/>
          </a:prstGeom>
        </p:spPr>
      </p:pic>
      <p:sp>
        <p:nvSpPr>
          <p:cNvPr id="16" name="文本框 15"/>
          <p:cNvSpPr txBox="1"/>
          <p:nvPr/>
        </p:nvSpPr>
        <p:spPr>
          <a:xfrm>
            <a:off x="766445" y="3213100"/>
            <a:ext cx="2759710" cy="583565"/>
          </a:xfrm>
          <a:prstGeom prst="rect">
            <a:avLst/>
          </a:prstGeom>
          <a:noFill/>
          <a:ln w="9525">
            <a:noFill/>
          </a:ln>
        </p:spPr>
        <p:txBody>
          <a:bodyPr wrap="square">
            <a:spAutoFit/>
          </a:bodyPr>
          <a:p>
            <a:pPr indent="304800" algn="ctr"/>
            <a:r>
              <a:rPr sz="1600" b="1">
                <a:latin typeface="微软雅黑" panose="020B0503020204020204" pitchFamily="34" charset="-122"/>
                <a:ea typeface="微软雅黑" panose="020B0503020204020204" pitchFamily="34" charset="-122"/>
                <a:cs typeface="微软雅黑" panose="020B0503020204020204" pitchFamily="34" charset="-122"/>
              </a:rPr>
              <a:t>线性搜索</a:t>
            </a:r>
            <a:endParaRPr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（码维</a:t>
            </a:r>
            <a:r>
              <a:rPr lang="en-US" alt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频率维</a:t>
            </a:r>
            <a:r>
              <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655185" y="3284855"/>
            <a:ext cx="2759710" cy="82994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并行频率</a:t>
            </a:r>
            <a:r>
              <a:rPr sz="1600" b="1">
                <a:latin typeface="微软雅黑" panose="020B0503020204020204" pitchFamily="34" charset="-122"/>
                <a:ea typeface="微软雅黑" panose="020B0503020204020204" pitchFamily="34" charset="-122"/>
                <a:cs typeface="微软雅黑" panose="020B0503020204020204" pitchFamily="34" charset="-122"/>
              </a:rPr>
              <a:t>搜索</a:t>
            </a:r>
            <a:endParaRPr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（码维）</a:t>
            </a:r>
            <a:endParaRPr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endParaRPr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399780" y="3199765"/>
            <a:ext cx="2759710" cy="58356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并行码相位搜索</a:t>
            </a:r>
            <a:endParaRPr sz="1600" b="1">
              <a:latin typeface="微软雅黑" panose="020B0503020204020204" pitchFamily="34" charset="-122"/>
              <a:ea typeface="微软雅黑" panose="020B0503020204020204" pitchFamily="34" charset="-122"/>
              <a:cs typeface="微软雅黑" panose="020B0503020204020204" pitchFamily="34" charset="-122"/>
            </a:endParaRPr>
          </a:p>
          <a:p>
            <a:pPr indent="304800" algn="ctr"/>
            <a:r>
              <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（频率维）</a:t>
            </a:r>
            <a:endParaRPr lang="zh-CN" sz="16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3574415" y="4004945"/>
            <a:ext cx="3552825" cy="2061210"/>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假设频率搜索步长为</a:t>
            </a:r>
            <a:r>
              <a:rPr lang="en-US" altLang="zh-CN" b="1">
                <a:latin typeface="微软雅黑" panose="020B0503020204020204" pitchFamily="34" charset="-122"/>
                <a:ea typeface="微软雅黑" panose="020B0503020204020204" pitchFamily="34" charset="-122"/>
                <a:cs typeface="微软雅黑" panose="020B0503020204020204" pitchFamily="34" charset="-122"/>
              </a:rPr>
              <a:t>500Hz</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，码元搜索步长为</a:t>
            </a:r>
            <a:r>
              <a:rPr lang="en-US" altLang="zh-CN" b="1">
                <a:latin typeface="微软雅黑" panose="020B0503020204020204" pitchFamily="34" charset="-122"/>
                <a:ea typeface="微软雅黑" panose="020B0503020204020204" pitchFamily="34" charset="-122"/>
                <a:cs typeface="微软雅黑" panose="020B0503020204020204" pitchFamily="34" charset="-122"/>
              </a:rPr>
              <a:t>0.5chip</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，测距码长度为</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1023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，GNSS卫星与低轨卫星信号的多普勒平移变化范围分别为±</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10000Hz</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40000Hz</a:t>
            </a:r>
            <a:r>
              <a:rPr 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三种搜索方式计算量仿真结果如图</a:t>
            </a:r>
            <a:r>
              <a:rPr lang="en-US" altLang="zh-CN" b="1">
                <a:latin typeface="微软雅黑" panose="020B0503020204020204" pitchFamily="34" charset="-122"/>
                <a:ea typeface="微软雅黑" panose="020B0503020204020204" pitchFamily="34" charset="-122"/>
                <a:cs typeface="微软雅黑" panose="020B0503020204020204" pitchFamily="34" charset="-122"/>
              </a:rPr>
              <a:t>2.5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所示。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对象 9">
            <a:hlinkClick r:id="" action="ppaction://ole?verb="/>
          </p:cNvPr>
          <p:cNvGraphicFramePr>
            <a:graphicFrameLocks noChangeAspect="1"/>
          </p:cNvGraphicFramePr>
          <p:nvPr/>
        </p:nvGraphicFramePr>
        <p:xfrm>
          <a:off x="5158740" y="3567430"/>
          <a:ext cx="914400" cy="215900"/>
        </p:xfrm>
        <a:graphic>
          <a:graphicData uri="http://schemas.openxmlformats.org/presentationml/2006/ole">
            <mc:AlternateContent xmlns:mc="http://schemas.openxmlformats.org/markup-compatibility/2006">
              <mc:Choice xmlns:v="urn:schemas-microsoft-com:vml" Requires="v">
                <p:oleObj spid="_x0000_s1025"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5158740" y="3567430"/>
                        <a:ext cx="914400" cy="215900"/>
                      </a:xfrm>
                      <a:prstGeom prst="rect">
                        <a:avLst/>
                      </a:prstGeom>
                    </p:spPr>
                  </p:pic>
                </p:oleObj>
              </mc:Fallback>
            </mc:AlternateContent>
          </a:graphicData>
        </a:graphic>
      </p:graphicFrame>
      <p:pic>
        <p:nvPicPr>
          <p:cNvPr id="11" name="图片 10"/>
          <p:cNvPicPr>
            <a:picLocks noChangeAspect="1"/>
          </p:cNvPicPr>
          <p:nvPr/>
        </p:nvPicPr>
        <p:blipFill>
          <a:blip r:embed="rId6"/>
          <a:stretch>
            <a:fillRect/>
          </a:stretch>
        </p:blipFill>
        <p:spPr>
          <a:xfrm>
            <a:off x="6887210" y="3644900"/>
            <a:ext cx="4549140" cy="2575560"/>
          </a:xfrm>
          <a:prstGeom prst="rect">
            <a:avLst/>
          </a:prstGeom>
        </p:spPr>
      </p:pic>
      <p:sp>
        <p:nvSpPr>
          <p:cNvPr id="13" name="文本框 12"/>
          <p:cNvSpPr txBox="1"/>
          <p:nvPr/>
        </p:nvSpPr>
        <p:spPr>
          <a:xfrm>
            <a:off x="7247255" y="6309360"/>
            <a:ext cx="3860800" cy="337185"/>
          </a:xfrm>
          <a:prstGeom prst="rect">
            <a:avLst/>
          </a:prstGeom>
          <a:noFill/>
          <a:ln w="9525">
            <a:noFill/>
          </a:ln>
        </p:spPr>
        <p:txBody>
          <a:bodyPr wrap="square">
            <a:spAutoFit/>
          </a:bodyPr>
          <a:p>
            <a:pPr indent="304800" algn="ctr"/>
            <a:r>
              <a:rPr lang="en-US" sz="16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三种</a:t>
            </a:r>
            <a:r>
              <a:rPr sz="1600" b="1">
                <a:latin typeface="微软雅黑" panose="020B0503020204020204" pitchFamily="34" charset="-122"/>
                <a:ea typeface="微软雅黑" panose="020B0503020204020204" pitchFamily="34" charset="-122"/>
                <a:cs typeface="微软雅黑" panose="020B0503020204020204" pitchFamily="34" charset="-122"/>
              </a:rPr>
              <a:t>搜索</a:t>
            </a:r>
            <a:r>
              <a:rPr lang="zh-CN" sz="1600" b="1">
                <a:latin typeface="微软雅黑" panose="020B0503020204020204" pitchFamily="34" charset="-122"/>
                <a:ea typeface="微软雅黑" panose="020B0503020204020204" pitchFamily="34" charset="-122"/>
                <a:cs typeface="微软雅黑" panose="020B0503020204020204" pitchFamily="34" charset="-122"/>
              </a:rPr>
              <a:t>方法计算量</a:t>
            </a:r>
            <a:r>
              <a:rPr lang="zh-CN" sz="1600" b="1">
                <a:latin typeface="微软雅黑" panose="020B0503020204020204" pitchFamily="34" charset="-122"/>
                <a:ea typeface="微软雅黑" panose="020B0503020204020204" pitchFamily="34" charset="-122"/>
                <a:cs typeface="微软雅黑" panose="020B0503020204020204" pitchFamily="34" charset="-122"/>
              </a:rPr>
              <a:t>对比</a:t>
            </a:r>
            <a:endParaRPr 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190500" y="6319520"/>
            <a:ext cx="3361690" cy="337185"/>
          </a:xfrm>
          <a:prstGeom prst="rect">
            <a:avLst/>
          </a:prstGeom>
          <a:noFill/>
          <a:ln w="9525">
            <a:noFill/>
          </a:ln>
        </p:spPr>
        <p:txBody>
          <a:bodyPr wrap="square">
            <a:spAutoFit/>
          </a:bodyPr>
          <a:p>
            <a:pPr indent="304800"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捕获过程信号搜索</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区间</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pic>
        <p:nvPicPr>
          <p:cNvPr id="4" name="图片 3" descr="30、信号捕获搜索空间"/>
          <p:cNvPicPr>
            <a:picLocks noChangeAspect="1"/>
          </p:cNvPicPr>
          <p:nvPr/>
        </p:nvPicPr>
        <p:blipFill>
          <a:blip r:embed="rId7"/>
          <a:stretch>
            <a:fillRect/>
          </a:stretch>
        </p:blipFill>
        <p:spPr>
          <a:xfrm>
            <a:off x="372110" y="4149090"/>
            <a:ext cx="3154045" cy="1820545"/>
          </a:xfrm>
          <a:prstGeom prst="rect">
            <a:avLst/>
          </a:prstGeom>
        </p:spPr>
      </p:pic>
      <p:sp>
        <p:nvSpPr>
          <p:cNvPr id="12" name="矩形 11"/>
          <p:cNvSpPr/>
          <p:nvPr/>
        </p:nvSpPr>
        <p:spPr>
          <a:xfrm>
            <a:off x="8111490" y="1269365"/>
            <a:ext cx="3744595" cy="19443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63155" y="5579745"/>
            <a:ext cx="3585210" cy="3067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90500" y="768985"/>
            <a:ext cx="6266180" cy="768350"/>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搜索</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方式</a:t>
            </a:r>
            <a:endPar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12" grpId="1"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483"/>
          <p:cNvGraphicFramePr/>
          <p:nvPr/>
        </p:nvGraphicFramePr>
        <p:xfrm>
          <a:off x="4900930" y="1828800"/>
          <a:ext cx="6515735" cy="1713230"/>
        </p:xfrm>
        <a:graphic>
          <a:graphicData uri="http://schemas.openxmlformats.org/presentationml/2006/ole">
            <mc:AlternateContent xmlns:mc="http://schemas.openxmlformats.org/markup-compatibility/2006">
              <mc:Choice xmlns:v="urn:schemas-microsoft-com:vml" Requires="v">
                <p:oleObj spid="_x0000_s3076" name="" r:id="rId1" imgW="6329680" imgH="1455420" progId="Visio.Drawing.15">
                  <p:embed/>
                </p:oleObj>
              </mc:Choice>
              <mc:Fallback>
                <p:oleObj name="" r:id="rId1" imgW="6329680" imgH="1455420" progId="Visio.Drawing.15">
                  <p:embed/>
                  <p:pic>
                    <p:nvPicPr>
                      <p:cNvPr id="0" name="图片 3075"/>
                      <p:cNvPicPr/>
                      <p:nvPr/>
                    </p:nvPicPr>
                    <p:blipFill>
                      <a:blip r:embed="rId2"/>
                      <a:srcRect l="2287" r="1204"/>
                      <a:stretch>
                        <a:fillRect/>
                      </a:stretch>
                    </p:blipFill>
                    <p:spPr>
                      <a:xfrm>
                        <a:off x="4900930" y="1828800"/>
                        <a:ext cx="6515735" cy="1713230"/>
                      </a:xfrm>
                      <a:prstGeom prst="rect">
                        <a:avLst/>
                      </a:prstGeom>
                      <a:noFill/>
                      <a:ln w="38100">
                        <a:noFill/>
                        <a:miter/>
                      </a:ln>
                    </p:spPr>
                  </p:pic>
                </p:oleObj>
              </mc:Fallback>
            </mc:AlternateContent>
          </a:graphicData>
        </a:graphic>
      </p:graphicFrame>
      <p:pic>
        <p:nvPicPr>
          <p:cNvPr id="3" name="图片 2" descr="7、并行频率搜索"/>
          <p:cNvPicPr>
            <a:picLocks noChangeAspect="1"/>
          </p:cNvPicPr>
          <p:nvPr/>
        </p:nvPicPr>
        <p:blipFill>
          <a:blip r:embed="rId3"/>
          <a:stretch>
            <a:fillRect/>
          </a:stretch>
        </p:blipFill>
        <p:spPr>
          <a:xfrm>
            <a:off x="850265" y="1628775"/>
            <a:ext cx="3749040" cy="1884045"/>
          </a:xfrm>
          <a:prstGeom prst="rect">
            <a:avLst/>
          </a:prstGeom>
        </p:spPr>
      </p:pic>
      <p:sp>
        <p:nvSpPr>
          <p:cNvPr id="4" name="文本框 3"/>
          <p:cNvSpPr txBox="1"/>
          <p:nvPr/>
        </p:nvSpPr>
        <p:spPr>
          <a:xfrm>
            <a:off x="1054418" y="3573145"/>
            <a:ext cx="3392805" cy="337185"/>
          </a:xfrm>
          <a:prstGeom prst="rect">
            <a:avLst/>
          </a:prstGeom>
          <a:noFill/>
        </p:spPr>
        <p:txBody>
          <a:bodyPr wrap="none" rtlCol="0" anchor="t">
            <a:spAutoFit/>
          </a:bodyPr>
          <a:p>
            <a:pPr indent="304800" algn="ctr">
              <a:buClrTx/>
              <a:buSzTx/>
              <a:buFontTx/>
            </a:pP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并行码相位搜索</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rPr>
              <a:t>（频率维搜索）</a:t>
            </a:r>
            <a:endPar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910590" y="5755640"/>
            <a:ext cx="3330575" cy="337185"/>
          </a:xfrm>
          <a:prstGeom prst="rect">
            <a:avLst/>
          </a:prstGeom>
          <a:noFill/>
        </p:spPr>
        <p:txBody>
          <a:bodyPr wrap="square" rtlCol="0">
            <a:spAutoFit/>
          </a:bodyPr>
          <a:p>
            <a:pPr algn="ct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信号的稀疏特性</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523875" y="6092825"/>
            <a:ext cx="5121910" cy="583565"/>
          </a:xfrm>
          <a:prstGeom prst="rect">
            <a:avLst/>
          </a:prstGeom>
          <a:noFill/>
        </p:spPr>
        <p:txBody>
          <a:bodyPr wrap="square" rtlCol="0">
            <a:spAutoFit/>
          </a:bodyPr>
          <a:p>
            <a:pPr algn="ct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表示输入信号（</a:t>
            </a: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维），</a:t>
            </a:r>
            <a:r>
              <a:rPr lang="en-US" altLang="zh-CN"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1600" b="1">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表示稀疏基、</a:t>
            </a:r>
            <a:r>
              <a:rPr lang="zh-CN" altLang="en-US" sz="1600" b="1">
                <a:solidFill>
                  <a:srgbClr val="00B0F0"/>
                </a:solidFill>
                <a:latin typeface="Arial" panose="020B0604020202020204" pitchFamily="34" charset="0"/>
                <a:ea typeface="微软雅黑" panose="020B0503020204020204" pitchFamily="34" charset="-122"/>
                <a:cs typeface="Arial" panose="020B0604020202020204" pitchFamily="34" charset="0"/>
              </a:rPr>
              <a:t>ɑ为与信号系数有关的一组向量</a:t>
            </a:r>
            <a:r>
              <a:rPr lang="en-US" altLang="zh-CN" sz="1600" b="1">
                <a:solidFill>
                  <a:srgbClr val="00B0F0"/>
                </a:solidFill>
                <a:latin typeface="Arial" panose="020B0604020202020204" pitchFamily="34" charset="0"/>
                <a:ea typeface="微软雅黑" panose="020B0503020204020204" pitchFamily="34" charset="-122"/>
                <a:cs typeface="Arial" panose="020B0604020202020204" pitchFamily="34" charset="0"/>
              </a:rPr>
              <a:t>(K</a:t>
            </a:r>
            <a:r>
              <a:rPr lang="zh-CN" altLang="en-US" sz="1600" b="1">
                <a:solidFill>
                  <a:srgbClr val="00B0F0"/>
                </a:solidFill>
                <a:latin typeface="Arial" panose="020B0604020202020204" pitchFamily="34" charset="0"/>
                <a:ea typeface="微软雅黑" panose="020B0503020204020204" pitchFamily="34" charset="-122"/>
                <a:cs typeface="Arial" panose="020B0604020202020204" pitchFamily="34" charset="0"/>
              </a:rPr>
              <a:t>维，</a:t>
            </a:r>
            <a:r>
              <a:rPr lang="en-US" altLang="zh-CN" sz="1600" b="1">
                <a:solidFill>
                  <a:srgbClr val="00B0F0"/>
                </a:solidFill>
                <a:latin typeface="Arial" panose="020B0604020202020204" pitchFamily="34" charset="0"/>
                <a:ea typeface="微软雅黑" panose="020B0503020204020204" pitchFamily="34" charset="-122"/>
                <a:cs typeface="Arial" panose="020B0604020202020204" pitchFamily="34" charset="0"/>
              </a:rPr>
              <a:t>K&lt;&lt;N)</a:t>
            </a:r>
            <a:endParaRPr lang="en-US" altLang="zh-CN" sz="1600" b="1">
              <a:solidFill>
                <a:srgbClr val="00B0F0"/>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4" name="矩形 13"/>
          <p:cNvSpPr/>
          <p:nvPr/>
        </p:nvSpPr>
        <p:spPr>
          <a:xfrm>
            <a:off x="9907270" y="1880870"/>
            <a:ext cx="1508760" cy="166116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descr="23、稀疏表示"/>
          <p:cNvPicPr>
            <a:picLocks noChangeAspect="1"/>
          </p:cNvPicPr>
          <p:nvPr/>
        </p:nvPicPr>
        <p:blipFill>
          <a:blip r:embed="rId4"/>
          <a:srcRect b="2807"/>
          <a:stretch>
            <a:fillRect/>
          </a:stretch>
        </p:blipFill>
        <p:spPr>
          <a:xfrm>
            <a:off x="1414780" y="4004945"/>
            <a:ext cx="2440305" cy="1758950"/>
          </a:xfrm>
          <a:prstGeom prst="rect">
            <a:avLst/>
          </a:prstGeom>
        </p:spPr>
      </p:pic>
      <p:sp>
        <p:nvSpPr>
          <p:cNvPr id="17" name="右箭头 16"/>
          <p:cNvSpPr/>
          <p:nvPr/>
        </p:nvSpPr>
        <p:spPr>
          <a:xfrm>
            <a:off x="4654550" y="4077335"/>
            <a:ext cx="977265" cy="51498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951855" y="4471035"/>
            <a:ext cx="5737860" cy="460375"/>
          </a:xfrm>
          <a:prstGeom prst="rect">
            <a:avLst/>
          </a:prstGeom>
          <a:noFill/>
        </p:spPr>
        <p:txBody>
          <a:bodyPr wrap="square" rtlCol="0">
            <a:spAutoFit/>
          </a:bodyPr>
          <a:p>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如何利用导航信号的稀疏特性降低计算量？</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501380" y="3770630"/>
            <a:ext cx="3267710" cy="645160"/>
          </a:xfrm>
          <a:prstGeom prst="rect">
            <a:avLst/>
          </a:prstGeom>
          <a:noFill/>
        </p:spPr>
        <p:txBody>
          <a:bodyPr wrap="square" rtlCol="0">
            <a:spAutoFit/>
          </a:bodyPr>
          <a:p>
            <a:pPr algn="ctr"/>
            <a:r>
              <a:rPr lang="zh-CN" altLang="en-US" b="1">
                <a:latin typeface="微软雅黑" panose="020B0503020204020204" pitchFamily="34" charset="-122"/>
                <a:ea typeface="微软雅黑" panose="020B0503020204020204" pitchFamily="34" charset="-122"/>
              </a:rPr>
              <a:t>时域及频域能量集中，</a:t>
            </a:r>
            <a:endParaRPr lang="zh-CN" altLang="en-US" b="1">
              <a:latin typeface="微软雅黑" panose="020B0503020204020204" pitchFamily="34" charset="-122"/>
              <a:ea typeface="微软雅黑" panose="020B0503020204020204" pitchFamily="34" charset="-122"/>
            </a:endParaRPr>
          </a:p>
          <a:p>
            <a:pPr algn="ctr"/>
            <a:r>
              <a:rPr lang="zh-CN" altLang="en-US" b="1">
                <a:latin typeface="微软雅黑" panose="020B0503020204020204" pitchFamily="34" charset="-122"/>
                <a:ea typeface="微软雅黑" panose="020B0503020204020204" pitchFamily="34" charset="-122"/>
              </a:rPr>
              <a:t>且时域的大值点唯一。</a:t>
            </a:r>
            <a:endParaRPr lang="zh-CN" altLang="en-US" b="1">
              <a:latin typeface="微软雅黑" panose="020B0503020204020204" pitchFamily="34" charset="-122"/>
              <a:ea typeface="微软雅黑" panose="020B0503020204020204" pitchFamily="34" charset="-122"/>
            </a:endParaRPr>
          </a:p>
        </p:txBody>
      </p:sp>
      <p:sp>
        <p:nvSpPr>
          <p:cNvPr id="10" name="右大括号 9"/>
          <p:cNvSpPr/>
          <p:nvPr/>
        </p:nvSpPr>
        <p:spPr>
          <a:xfrm rot="16200000" flipH="1">
            <a:off x="9729470" y="2792730"/>
            <a:ext cx="236855" cy="1743075"/>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23" name="矩形 22"/>
          <p:cNvSpPr/>
          <p:nvPr/>
        </p:nvSpPr>
        <p:spPr>
          <a:xfrm>
            <a:off x="3358515" y="2050415"/>
            <a:ext cx="300355" cy="28892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肘形连接符 23"/>
          <p:cNvCxnSpPr>
            <a:stCxn id="23" idx="0"/>
            <a:endCxn id="14" idx="0"/>
          </p:cNvCxnSpPr>
          <p:nvPr/>
        </p:nvCxnSpPr>
        <p:spPr>
          <a:xfrm rot="16200000">
            <a:off x="7000558" y="-1610677"/>
            <a:ext cx="169545" cy="7152640"/>
          </a:xfrm>
          <a:prstGeom prst="bentConnector3">
            <a:avLst>
              <a:gd name="adj1" fmla="val 37865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sp>
        <p:nvSpPr>
          <p:cNvPr id="26" name="矩形 25"/>
          <p:cNvSpPr/>
          <p:nvPr/>
        </p:nvSpPr>
        <p:spPr>
          <a:xfrm>
            <a:off x="8409940" y="1880870"/>
            <a:ext cx="1360805" cy="1661160"/>
          </a:xfrm>
          <a:prstGeom prst="rect">
            <a:avLst/>
          </a:prstGeom>
          <a:noFill/>
          <a:ln w="1905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2587625" y="2050415"/>
            <a:ext cx="273685" cy="292735"/>
          </a:xfrm>
          <a:prstGeom prst="rect">
            <a:avLst/>
          </a:prstGeom>
          <a:noFill/>
          <a:ln w="1905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肘形连接符 28"/>
          <p:cNvCxnSpPr/>
          <p:nvPr/>
        </p:nvCxnSpPr>
        <p:spPr>
          <a:xfrm rot="16200000">
            <a:off x="5808980" y="-1217295"/>
            <a:ext cx="169545" cy="6365875"/>
          </a:xfrm>
          <a:prstGeom prst="bentConnector3">
            <a:avLst>
              <a:gd name="adj1" fmla="val 240449"/>
            </a:avLst>
          </a:prstGeom>
          <a:ln>
            <a:solidFill>
              <a:srgbClr val="FFC000"/>
            </a:solidFill>
            <a:tailEnd type="arrow" w="med" len="med"/>
          </a:ln>
        </p:spPr>
        <p:style>
          <a:lnRef idx="3">
            <a:schemeClr val="accent3"/>
          </a:lnRef>
          <a:fillRef idx="0">
            <a:schemeClr val="accent3"/>
          </a:fillRef>
          <a:effectRef idx="2">
            <a:schemeClr val="accent3"/>
          </a:effectRef>
          <a:fontRef idx="minor">
            <a:schemeClr val="tx1"/>
          </a:fontRef>
        </p:style>
      </p:cxnSp>
      <p:sp>
        <p:nvSpPr>
          <p:cNvPr id="30" name="文本框 29"/>
          <p:cNvSpPr txBox="1"/>
          <p:nvPr/>
        </p:nvSpPr>
        <p:spPr>
          <a:xfrm>
            <a:off x="5301616" y="3665220"/>
            <a:ext cx="3249930" cy="337185"/>
          </a:xfrm>
          <a:prstGeom prst="rect">
            <a:avLst/>
          </a:prstGeom>
          <a:noFill/>
        </p:spPr>
        <p:txBody>
          <a:bodyPr wrap="none" rtlCol="0" anchor="t">
            <a:spAutoFit/>
          </a:bodyPr>
          <a:p>
            <a:pPr indent="304800" algn="ctr">
              <a:buClrTx/>
              <a:buSzTx/>
              <a:buFontTx/>
            </a:pPr>
            <a:r>
              <a:rPr lang="en-US" sz="16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并行码相位搜索时频变化特征</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右箭头 33"/>
          <p:cNvSpPr/>
          <p:nvPr/>
        </p:nvSpPr>
        <p:spPr>
          <a:xfrm rot="5400000">
            <a:off x="6462395" y="5608320"/>
            <a:ext cx="500380" cy="35052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6" name="对象 35">
            <a:hlinkClick r:id="" action="ppaction://ole?verb="/>
          </p:cNvPr>
          <p:cNvGraphicFramePr>
            <a:graphicFrameLocks noChangeAspect="1"/>
          </p:cNvGraphicFramePr>
          <p:nvPr/>
        </p:nvGraphicFramePr>
        <p:xfrm>
          <a:off x="6887845" y="5516880"/>
          <a:ext cx="532765" cy="355600"/>
        </p:xfrm>
        <a:graphic>
          <a:graphicData uri="http://schemas.openxmlformats.org/presentationml/2006/ole">
            <mc:AlternateContent xmlns:mc="http://schemas.openxmlformats.org/markup-compatibility/2006">
              <mc:Choice xmlns:v="urn:schemas-microsoft-com:vml" Requires="v">
                <p:oleObj spid="_x0000_s1025" name="" r:id="rId5" imgW="304800" imgH="203200" progId="Equation.KSEE3">
                  <p:embed/>
                </p:oleObj>
              </mc:Choice>
              <mc:Fallback>
                <p:oleObj name="" r:id="rId5" imgW="304800" imgH="203200" progId="Equation.KSEE3">
                  <p:embed/>
                  <p:pic>
                    <p:nvPicPr>
                      <p:cNvPr id="0" name="图片 1024"/>
                      <p:cNvPicPr/>
                      <p:nvPr/>
                    </p:nvPicPr>
                    <p:blipFill>
                      <a:blip r:embed="rId6"/>
                      <a:stretch>
                        <a:fillRect/>
                      </a:stretch>
                    </p:blipFill>
                    <p:spPr>
                      <a:xfrm>
                        <a:off x="6887845" y="5516880"/>
                        <a:ext cx="532765" cy="355600"/>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7175818" y="6396355"/>
          <a:ext cx="643890" cy="355600"/>
        </p:xfrm>
        <a:graphic>
          <a:graphicData uri="http://schemas.openxmlformats.org/presentationml/2006/ole">
            <mc:AlternateContent xmlns:mc="http://schemas.openxmlformats.org/markup-compatibility/2006">
              <mc:Choice xmlns:v="urn:schemas-microsoft-com:vml" Requires="v">
                <p:oleObj spid="_x0000_s5" name="" r:id="rId7" imgW="368300" imgH="203200" progId="Equation.KSEE3">
                  <p:embed/>
                </p:oleObj>
              </mc:Choice>
              <mc:Fallback>
                <p:oleObj name="" r:id="rId7" imgW="368300" imgH="203200" progId="Equation.KSEE3">
                  <p:embed/>
                  <p:pic>
                    <p:nvPicPr>
                      <p:cNvPr id="0" name="图片 1024"/>
                      <p:cNvPicPr/>
                      <p:nvPr/>
                    </p:nvPicPr>
                    <p:blipFill>
                      <a:blip r:embed="rId8"/>
                      <a:stretch>
                        <a:fillRect/>
                      </a:stretch>
                    </p:blipFill>
                    <p:spPr>
                      <a:xfrm>
                        <a:off x="7175818" y="6396355"/>
                        <a:ext cx="643890" cy="355600"/>
                      </a:xfrm>
                      <a:prstGeom prst="rect">
                        <a:avLst/>
                      </a:prstGeom>
                    </p:spPr>
                  </p:pic>
                </p:oleObj>
              </mc:Fallback>
            </mc:AlternateContent>
          </a:graphicData>
        </a:graphic>
      </p:graphicFrame>
      <p:sp>
        <p:nvSpPr>
          <p:cNvPr id="38" name="右箭头 37"/>
          <p:cNvSpPr/>
          <p:nvPr/>
        </p:nvSpPr>
        <p:spPr>
          <a:xfrm>
            <a:off x="7231380" y="6033770"/>
            <a:ext cx="873760" cy="40576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9034780" y="6080125"/>
            <a:ext cx="1143635"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rPr>
              <a:t>(B&lt;N)</a:t>
            </a:r>
            <a:endParaRPr lang="en-US" altLang="zh-CN" b="1">
              <a:latin typeface="微软雅黑" panose="020B0503020204020204" pitchFamily="34" charset="-122"/>
              <a:ea typeface="微软雅黑" panose="020B0503020204020204" pitchFamily="34" charset="-122"/>
            </a:endParaRPr>
          </a:p>
        </p:txBody>
      </p:sp>
      <p:sp>
        <p:nvSpPr>
          <p:cNvPr id="42" name="圆角矩形 41"/>
          <p:cNvSpPr/>
          <p:nvPr/>
        </p:nvSpPr>
        <p:spPr>
          <a:xfrm>
            <a:off x="10053320" y="5298440"/>
            <a:ext cx="1486535" cy="11493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b="1">
                <a:solidFill>
                  <a:schemeClr val="tx1"/>
                </a:solidFill>
                <a:latin typeface="微软雅黑" panose="020B0503020204020204" pitchFamily="34" charset="-122"/>
                <a:ea typeface="微软雅黑" panose="020B0503020204020204" pitchFamily="34" charset="-122"/>
                <a:sym typeface="+mn-ea"/>
              </a:rPr>
              <a:t>投影</a:t>
            </a:r>
            <a:endParaRPr lang="zh-CN" altLang="en-US" sz="4000" b="1">
              <a:solidFill>
                <a:schemeClr val="tx1"/>
              </a:solidFill>
              <a:latin typeface="微软雅黑" panose="020B0503020204020204" pitchFamily="34" charset="-122"/>
              <a:ea typeface="微软雅黑" panose="020B0503020204020204" pitchFamily="34" charset="-122"/>
              <a:sym typeface="+mn-ea"/>
            </a:endParaRPr>
          </a:p>
        </p:txBody>
      </p:sp>
      <p:sp>
        <p:nvSpPr>
          <p:cNvPr id="11" name="椭圆 10"/>
          <p:cNvSpPr/>
          <p:nvPr/>
        </p:nvSpPr>
        <p:spPr>
          <a:xfrm>
            <a:off x="6196965" y="4895215"/>
            <a:ext cx="1061085" cy="62166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维</a:t>
            </a:r>
            <a:endParaRPr lang="zh-CN" altLang="en-US"/>
          </a:p>
        </p:txBody>
      </p:sp>
      <p:sp>
        <p:nvSpPr>
          <p:cNvPr id="12" name="椭圆 11"/>
          <p:cNvSpPr/>
          <p:nvPr/>
        </p:nvSpPr>
        <p:spPr>
          <a:xfrm>
            <a:off x="6273165" y="6021070"/>
            <a:ext cx="908050" cy="4730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Ｂ维</a:t>
            </a:r>
            <a:endParaRPr lang="zh-CN" altLang="en-US"/>
          </a:p>
        </p:txBody>
      </p:sp>
      <p:sp>
        <p:nvSpPr>
          <p:cNvPr id="13" name="椭圆 12"/>
          <p:cNvSpPr/>
          <p:nvPr/>
        </p:nvSpPr>
        <p:spPr>
          <a:xfrm>
            <a:off x="8110855" y="6033135"/>
            <a:ext cx="873760" cy="49276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维</a:t>
            </a:r>
            <a:endParaRPr lang="zh-CN" altLang="en-US"/>
          </a:p>
        </p:txBody>
      </p:sp>
      <p:sp>
        <p:nvSpPr>
          <p:cNvPr id="20" name="标题 1"/>
          <p:cNvSpPr txBox="1"/>
          <p:nvPr/>
        </p:nvSpPr>
        <p:spPr>
          <a:xfrm>
            <a:off x="1198245" y="116205"/>
            <a:ext cx="5936615" cy="504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smtClean="0">
                <a:solidFill>
                  <a:schemeClr val="tx1"/>
                </a:solidFill>
                <a:latin typeface="黑体" panose="02010609060101010101" pitchFamily="49" charset="-122"/>
                <a:ea typeface="黑体" panose="02010609060101010101" pitchFamily="49" charset="-122"/>
              </a:rPr>
              <a:t>三、</a:t>
            </a:r>
            <a:r>
              <a:rPr sz="3200" b="1" dirty="0" smtClean="0">
                <a:solidFill>
                  <a:schemeClr val="tx1"/>
                </a:solidFill>
                <a:latin typeface="黑体" panose="02010609060101010101" pitchFamily="49" charset="-122"/>
                <a:ea typeface="黑体" panose="02010609060101010101" pitchFamily="49" charset="-122"/>
              </a:rPr>
              <a:t>研究工作及成果</a:t>
            </a:r>
            <a:endParaRPr sz="3200" b="1" dirty="0" smtClean="0">
              <a:solidFill>
                <a:schemeClr val="tx1"/>
              </a:solidFill>
              <a:latin typeface="黑体" panose="02010609060101010101" pitchFamily="49" charset="-122"/>
              <a:ea typeface="黑体" panose="02010609060101010101" pitchFamily="49" charset="-122"/>
            </a:endParaRPr>
          </a:p>
        </p:txBody>
      </p:sp>
      <p:sp>
        <p:nvSpPr>
          <p:cNvPr id="15" name="文本框 14"/>
          <p:cNvSpPr txBox="1"/>
          <p:nvPr/>
        </p:nvSpPr>
        <p:spPr>
          <a:xfrm>
            <a:off x="190500" y="768985"/>
            <a:ext cx="6266180" cy="768350"/>
          </a:xfrm>
          <a:prstGeom prst="rect">
            <a:avLst/>
          </a:prstGeom>
          <a:noFill/>
        </p:spPr>
        <p:txBody>
          <a:bodyPr wrap="square" rtlCol="0">
            <a:spAutoFit/>
          </a:bodyPr>
          <a:p>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、算法思路</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000" b="1">
                <a:solidFill>
                  <a:srgbClr val="F3541A"/>
                </a:solidFill>
                <a:latin typeface="微软雅黑" panose="020B0503020204020204" pitchFamily="34" charset="-122"/>
                <a:ea typeface="微软雅黑" panose="020B0503020204020204" pitchFamily="34" charset="-122"/>
                <a:cs typeface="微软雅黑" panose="020B0503020204020204" pitchFamily="34" charset="-122"/>
                <a:sym typeface="+mn-ea"/>
              </a:rPr>
              <a:t>导航信号的稀疏特性</a:t>
            </a:r>
            <a:endParaRPr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UNIT_TABLE_BEAUTIFY" val="smartTable{c7113827-832b-4f6d-8d3c-7967bd1fe6ed}"/>
  <p:tag name="TABLE_ENDDRAG_ORIGIN_RECT" val="392*39"/>
  <p:tag name="TABLE_ENDDRAG_RECT" val="508*105*392*39"/>
</p:tagLst>
</file>

<file path=ppt/tags/tag2.xml><?xml version="1.0" encoding="utf-8"?>
<p:tagLst xmlns:p="http://schemas.openxmlformats.org/presentationml/2006/main">
  <p:tag name="KSO_WM_UNIT_PLACING_PICTURE_USER_VIEWPORT" val="{&quot;height&quot;:3952,&quot;width&quot;:7783}"/>
</p:tagLst>
</file>

<file path=ppt/tags/tag3.xml><?xml version="1.0" encoding="utf-8"?>
<p:tagLst xmlns:p="http://schemas.openxmlformats.org/presentationml/2006/main">
  <p:tag name="KSO_WM_UNIT_TABLE_BEAUTIFY" val="smartTable{c7113827-832b-4f6d-8d3c-7967bd1fe6ed}"/>
  <p:tag name="TABLE_ENDDRAG_ORIGIN_RECT" val="392*39"/>
  <p:tag name="TABLE_ENDDRAG_RECT" val="508*105*392*39"/>
</p:tagLst>
</file>

<file path=ppt/tags/tag4.xml><?xml version="1.0" encoding="utf-8"?>
<p:tagLst xmlns:p="http://schemas.openxmlformats.org/presentationml/2006/main">
  <p:tag name="KSO_WM_UNIT_PLACING_PICTURE_USER_VIEWPORT" val="{&quot;height&quot;:2654,&quot;width&quot;:2826}"/>
</p:tagLst>
</file>

<file path=ppt/tags/tag5.xml><?xml version="1.0" encoding="utf-8"?>
<p:tagLst xmlns:p="http://schemas.openxmlformats.org/presentationml/2006/main">
  <p:tag name="KSO_WM_UNIT_TABLE_BEAUTIFY" val="smartTable{b2bb368b-65a5-454e-8276-8f50e19b8e50}"/>
  <p:tag name="TABLE_ENDDRAG_ORIGIN_RECT" val="782*125"/>
  <p:tag name="TABLE_ENDDRAG_RECT" val="171*60*782*125"/>
</p:tagLst>
</file>

<file path=ppt/tags/tag6.xml><?xml version="1.0" encoding="utf-8"?>
<p:tagLst xmlns:p="http://schemas.openxmlformats.org/presentationml/2006/main">
  <p:tag name="KSO_WM_UNIT_PLACING_PICTURE_USER_VIEWPORT" val="{&quot;height&quot;:7032,&quot;width&quot;:9180}"/>
</p:tagLst>
</file>

<file path=ppt/tags/tag7.xml><?xml version="1.0" encoding="utf-8"?>
<p:tagLst xmlns:p="http://schemas.openxmlformats.org/presentationml/2006/main">
  <p:tag name="COMMONDATA" val="eyJoZGlkIjoiOWYwYTNjYTE3Nzg2NDY1Mjg0MWYwMzZhZjM3MjU0YTQifQ=="/>
  <p:tag name="KSO_WPP_MARK_KEY" val="cfd7c26f-7bf3-4a69-a479-cc5777a65688"/>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373545"/>
      </a:dk2>
      <a:lt2>
        <a:srgbClr val="CEDBE6"/>
      </a:lt2>
      <a:accent1>
        <a:srgbClr val="7F7F7F"/>
      </a:accent1>
      <a:accent2>
        <a:srgbClr val="00B0F0"/>
      </a:accent2>
      <a:accent3>
        <a:srgbClr val="0070C0"/>
      </a:accent3>
      <a:accent4>
        <a:srgbClr val="49C1AD"/>
      </a:accent4>
      <a:accent5>
        <a:srgbClr val="92D050"/>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4725</Words>
  <Application>WPS 演示</Application>
  <PresentationFormat>自定义</PresentationFormat>
  <Paragraphs>527</Paragraphs>
  <Slides>23</Slides>
  <Notes>16</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16</vt:i4>
      </vt:variant>
      <vt:variant>
        <vt:lpstr>幻灯片标题</vt:lpstr>
      </vt:variant>
      <vt:variant>
        <vt:i4>23</vt:i4>
      </vt:variant>
    </vt:vector>
  </HeadingPairs>
  <TitlesOfParts>
    <vt:vector size="55" baseType="lpstr">
      <vt:lpstr>Arial</vt:lpstr>
      <vt:lpstr>宋体</vt:lpstr>
      <vt:lpstr>Wingdings</vt:lpstr>
      <vt:lpstr>Calibri</vt:lpstr>
      <vt:lpstr>Eras Bold ITC</vt:lpstr>
      <vt:lpstr>EuroRoman</vt:lpstr>
      <vt:lpstr>AvantGarde Md BT</vt:lpstr>
      <vt:lpstr>微软雅黑</vt:lpstr>
      <vt:lpstr>黑体</vt:lpstr>
      <vt:lpstr>Times New Roman</vt:lpstr>
      <vt:lpstr>等线</vt:lpstr>
      <vt:lpstr>Arial Unicode MS</vt:lpstr>
      <vt:lpstr>等线 Light</vt:lpstr>
      <vt:lpstr>Yu Gothic UI Semibold</vt:lpstr>
      <vt:lpstr>unified</vt:lpstr>
      <vt:lpstr>自定义设计方案</vt:lpstr>
      <vt:lpstr>Equation.KSEE3</vt:lpstr>
      <vt:lpstr>Equation.KSEE3</vt:lpstr>
      <vt:lpstr>Equation.KSEE3</vt:lpstr>
      <vt:lpstr>Equation.KSEE3</vt:lpstr>
      <vt:lpstr>Equation.KSEE3</vt:lpstr>
      <vt:lpstr>Equation.KSEE3</vt:lpstr>
      <vt:lpstr>Equation.KSEE3</vt:lpstr>
      <vt:lpstr>Equation.KSEE3</vt:lpstr>
      <vt:lpstr>Visio.Drawing.15</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月出东方红</cp:lastModifiedBy>
  <cp:revision>3075</cp:revision>
  <cp:lastPrinted>2017-05-08T07:56:00Z</cp:lastPrinted>
  <dcterms:created xsi:type="dcterms:W3CDTF">2015-10-13T09:44:00Z</dcterms:created>
  <dcterms:modified xsi:type="dcterms:W3CDTF">2023-05-03T14:16:35Z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F1E749DDA42B44628F13BC5BF0CA9B46</vt:lpwstr>
  </property>
</Properties>
</file>